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Lst>
  <p:notesMasterIdLst>
    <p:notesMasterId r:id="rId59"/>
  </p:notesMasterIdLst>
  <p:sldIdLst>
    <p:sldId id="256" r:id="rId2"/>
    <p:sldId id="257" r:id="rId3"/>
    <p:sldId id="258" r:id="rId4"/>
    <p:sldId id="311" r:id="rId5"/>
    <p:sldId id="259" r:id="rId6"/>
    <p:sldId id="260" r:id="rId7"/>
    <p:sldId id="261" r:id="rId8"/>
    <p:sldId id="262" r:id="rId9"/>
    <p:sldId id="263" r:id="rId10"/>
    <p:sldId id="264" r:id="rId11"/>
    <p:sldId id="312" r:id="rId12"/>
    <p:sldId id="313" r:id="rId13"/>
    <p:sldId id="323" r:id="rId14"/>
    <p:sldId id="324" r:id="rId15"/>
    <p:sldId id="329" r:id="rId16"/>
    <p:sldId id="325" r:id="rId17"/>
    <p:sldId id="326" r:id="rId18"/>
    <p:sldId id="333" r:id="rId19"/>
    <p:sldId id="334" r:id="rId20"/>
    <p:sldId id="265" r:id="rId21"/>
    <p:sldId id="316" r:id="rId22"/>
    <p:sldId id="266" r:id="rId23"/>
    <p:sldId id="285" r:id="rId24"/>
    <p:sldId id="315" r:id="rId25"/>
    <p:sldId id="314" r:id="rId26"/>
    <p:sldId id="288" r:id="rId27"/>
    <p:sldId id="289" r:id="rId28"/>
    <p:sldId id="269" r:id="rId29"/>
    <p:sldId id="317" r:id="rId30"/>
    <p:sldId id="335" r:id="rId31"/>
    <p:sldId id="336" r:id="rId32"/>
    <p:sldId id="270" r:id="rId33"/>
    <p:sldId id="271" r:id="rId34"/>
    <p:sldId id="273" r:id="rId35"/>
    <p:sldId id="275" r:id="rId36"/>
    <p:sldId id="284" r:id="rId37"/>
    <p:sldId id="286" r:id="rId38"/>
    <p:sldId id="287" r:id="rId39"/>
    <p:sldId id="320" r:id="rId40"/>
    <p:sldId id="291" r:id="rId41"/>
    <p:sldId id="292" r:id="rId42"/>
    <p:sldId id="293" r:id="rId43"/>
    <p:sldId id="321" r:id="rId44"/>
    <p:sldId id="294" r:id="rId45"/>
    <p:sldId id="295" r:id="rId46"/>
    <p:sldId id="297" r:id="rId47"/>
    <p:sldId id="299" r:id="rId48"/>
    <p:sldId id="300" r:id="rId49"/>
    <p:sldId id="301" r:id="rId50"/>
    <p:sldId id="302" r:id="rId51"/>
    <p:sldId id="327" r:id="rId52"/>
    <p:sldId id="328" r:id="rId53"/>
    <p:sldId id="330" r:id="rId54"/>
    <p:sldId id="331" r:id="rId55"/>
    <p:sldId id="337" r:id="rId56"/>
    <p:sldId id="332" r:id="rId57"/>
    <p:sldId id="310"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89" autoAdjust="0"/>
    <p:restoredTop sz="94660"/>
  </p:normalViewPr>
  <p:slideViewPr>
    <p:cSldViewPr snapToGrid="0">
      <p:cViewPr varScale="1">
        <p:scale>
          <a:sx n="66" d="100"/>
          <a:sy n="66" d="100"/>
        </p:scale>
        <p:origin x="924"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B8A8E3-E3C5-9E4A-8F6D-34F74E43FA27}" type="datetimeFigureOut">
              <a:rPr kumimoji="1" lang="zh-CN" altLang="en-US" smtClean="0"/>
              <a:t>2019/10/8</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415FE2-6092-4C44-B511-1E21F7B8EAB9}" type="slidenum">
              <a:rPr kumimoji="1" lang="zh-CN" altLang="en-US" smtClean="0"/>
              <a:t>‹#›</a:t>
            </a:fld>
            <a:endParaRPr kumimoji="1" lang="zh-CN" altLang="en-US"/>
          </a:p>
        </p:txBody>
      </p:sp>
    </p:spTree>
    <p:extLst>
      <p:ext uri="{BB962C8B-B14F-4D97-AF65-F5344CB8AC3E}">
        <p14:creationId xmlns:p14="http://schemas.microsoft.com/office/powerpoint/2010/main" val="1176985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zh-CN" altLang="en-US"/>
              <a:t>单击此处编辑母版标题样式</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7" name="Date Placeholder 4"/>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将图片拖动到占位符，或单击添加图标</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带标题的全景图片">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将图片拖动到占位符，或单击添加图标</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标题和题注">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zh-CN" altLang="en-US"/>
              <a:t>单击此处编辑母版标题样式</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带标题的引述">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zh-CN" altLang="en-US"/>
              <a:t>单击此处编辑母版标题样式</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三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zh-CN" altLang="en-US"/>
              <a:t>单击此处编辑母版标题样式</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三栏图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zh-CN" altLang="en-US"/>
              <a:t>单击此处编辑母版标题样式</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将图片拖动到占位符，或单击添加图标</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将图片拖动到占位符，或单击添加图标</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将图片拖动到占位符，或单击添加图标</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nchor="t" anchorCtr="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10/8/2019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10/8/2019</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66203927"/>
      </p:ext>
    </p:extLst>
  </p:cSld>
  <p:clrMap bg1="dk1" tx1="lt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Sonata_form" TargetMode="External"/><Relationship Id="rId2" Type="http://schemas.openxmlformats.org/officeDocument/2006/relationships/hyperlink" Target="https://en.wikipedia.org/wiki/Movement_(music)"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L7PfGTtUC84" TargetMode="External"/><Relationship Id="rId2" Type="http://schemas.openxmlformats.org/officeDocument/2006/relationships/hyperlink" Target="https://youtu.be/2G6xMcUUbEA?t=32"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hyperlink" Target="https://en.wikipedia.org/wiki/Woodwind_instrument" TargetMode="External"/><Relationship Id="rId3" Type="http://schemas.openxmlformats.org/officeDocument/2006/relationships/hyperlink" Target="https://en.wikipedia.org/wiki/Violin" TargetMode="External"/><Relationship Id="rId7" Type="http://schemas.openxmlformats.org/officeDocument/2006/relationships/hyperlink" Target="https://en.wikipedia.org/wiki/Brass_instrument" TargetMode="External"/><Relationship Id="rId2" Type="http://schemas.openxmlformats.org/officeDocument/2006/relationships/hyperlink" Target="https://en.wikipedia.org/wiki/String_section" TargetMode="External"/><Relationship Id="rId1" Type="http://schemas.openxmlformats.org/officeDocument/2006/relationships/slideLayout" Target="../slideLayouts/slideLayout8.xml"/><Relationship Id="rId6" Type="http://schemas.openxmlformats.org/officeDocument/2006/relationships/hyperlink" Target="https://en.wikipedia.org/wiki/Double_bass" TargetMode="External"/><Relationship Id="rId5" Type="http://schemas.openxmlformats.org/officeDocument/2006/relationships/hyperlink" Target="https://en.wikipedia.org/wiki/Cello" TargetMode="External"/><Relationship Id="rId10" Type="http://schemas.openxmlformats.org/officeDocument/2006/relationships/hyperlink" Target="https://en.wikipedia.org/wiki/Musical_instrument" TargetMode="External"/><Relationship Id="rId4" Type="http://schemas.openxmlformats.org/officeDocument/2006/relationships/hyperlink" Target="https://en.wikipedia.org/wiki/Viola" TargetMode="External"/><Relationship Id="rId9" Type="http://schemas.openxmlformats.org/officeDocument/2006/relationships/hyperlink" Target="https://en.wikipedia.org/wiki/Percussion_instrument"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s://youtu.be/ZobP0Ym8Lq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youtu.be/3WJlQC3ytMA?t=19" TargetMode="Externa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hyperlink" Target="https://youtu.be/N74IQ65-TOE?t=6"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s://youtu.be/gbf1LVE4UKM?t=506" TargetMode="Externa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hyperlink" Target="https://youtu.be/JTc1mDieQI8?t=3" TargetMode="Externa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s://youtu.be/uooe16ILaPo"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hyperlink" Target="https://youtu.be/AfakIg9E_ao?t=1278" TargetMode="Externa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336800" y="2020711"/>
            <a:ext cx="7078133" cy="2492990"/>
          </a:xfrm>
          <a:prstGeom prst="rect">
            <a:avLst/>
          </a:prstGeom>
          <a:noFill/>
        </p:spPr>
        <p:txBody>
          <a:bodyPr wrap="square" rtlCol="0">
            <a:spAutoFit/>
          </a:bodyPr>
          <a:lstStyle/>
          <a:p>
            <a:pPr algn="ctr"/>
            <a:r>
              <a:rPr lang="en-US" altLang="zh-CN" sz="6000" dirty="0"/>
              <a:t>Symphonic Music (Symphony)</a:t>
            </a:r>
            <a:br>
              <a:rPr lang="en-US" altLang="zh-CN" sz="6000" dirty="0"/>
            </a:br>
            <a:br>
              <a:rPr lang="en-US" altLang="zh-CN" dirty="0"/>
            </a:br>
            <a:endParaRPr kumimoji="1" lang="zh-CN" altLang="en-US" dirty="0"/>
          </a:p>
        </p:txBody>
      </p:sp>
    </p:spTree>
    <p:extLst>
      <p:ext uri="{BB962C8B-B14F-4D97-AF65-F5344CB8AC3E}">
        <p14:creationId xmlns:p14="http://schemas.microsoft.com/office/powerpoint/2010/main" val="3827422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a:bodyPr>
          <a:lstStyle/>
          <a:p>
            <a:r>
              <a:rPr lang="en-US" sz="6000" b="1" dirty="0"/>
              <a:t>To begin…</a:t>
            </a:r>
          </a:p>
        </p:txBody>
      </p:sp>
      <p:sp>
        <p:nvSpPr>
          <p:cNvPr id="4" name="Content Placeholder 3"/>
          <p:cNvSpPr>
            <a:spLocks noGrp="1"/>
          </p:cNvSpPr>
          <p:nvPr>
            <p:ph sz="half" idx="1"/>
          </p:nvPr>
        </p:nvSpPr>
        <p:spPr>
          <a:xfrm>
            <a:off x="1103312" y="2060575"/>
            <a:ext cx="9918915" cy="4195763"/>
          </a:xfrm>
        </p:spPr>
        <p:txBody>
          <a:bodyPr numCol="1">
            <a:normAutofit/>
          </a:bodyPr>
          <a:lstStyle/>
          <a:p>
            <a:r>
              <a:rPr lang="en-US" altLang="zh-CN" sz="3200" dirty="0"/>
              <a:t>When people talk</a:t>
            </a:r>
            <a:r>
              <a:rPr lang="zh-CN" altLang="en-US" sz="3200" dirty="0"/>
              <a:t> </a:t>
            </a:r>
            <a:r>
              <a:rPr lang="en-US" altLang="zh-CN" sz="3200" dirty="0"/>
              <a:t>about “symphony”, what do they really</a:t>
            </a:r>
            <a:r>
              <a:rPr lang="zh-CN" altLang="en-US" sz="3200" dirty="0"/>
              <a:t> </a:t>
            </a:r>
            <a:r>
              <a:rPr lang="en-US" altLang="zh-CN" sz="3200" dirty="0"/>
              <a:t>mean?</a:t>
            </a:r>
            <a:r>
              <a:rPr lang="zh-CN" altLang="en-US" sz="3200" dirty="0"/>
              <a:t>            </a:t>
            </a:r>
            <a:br>
              <a:rPr lang="en-US" altLang="zh-CN" sz="3200" dirty="0"/>
            </a:br>
            <a:endParaRPr lang="en-US" altLang="zh-CN" sz="3200" dirty="0"/>
          </a:p>
          <a:p>
            <a:r>
              <a:rPr lang="en-US" altLang="zh-CN" sz="3200" dirty="0"/>
              <a:t>Orchestra?</a:t>
            </a:r>
          </a:p>
          <a:p>
            <a:r>
              <a:rPr lang="en-US" altLang="zh-CN" sz="3200" dirty="0"/>
              <a:t>Symphonic</a:t>
            </a:r>
            <a:r>
              <a:rPr lang="zh-CN" altLang="en-US" sz="3200" dirty="0"/>
              <a:t> </a:t>
            </a:r>
            <a:r>
              <a:rPr lang="en-US" altLang="zh-CN" sz="3200" dirty="0"/>
              <a:t>Orchestra?</a:t>
            </a:r>
          </a:p>
          <a:p>
            <a:r>
              <a:rPr lang="en-US" altLang="zh-CN" sz="3200" dirty="0"/>
              <a:t>Philharmonic?</a:t>
            </a:r>
          </a:p>
          <a:p>
            <a:endParaRPr lang="en-US" altLang="zh-CN" sz="3200" dirty="0"/>
          </a:p>
        </p:txBody>
      </p:sp>
    </p:spTree>
    <p:extLst>
      <p:ext uri="{BB962C8B-B14F-4D97-AF65-F5344CB8AC3E}">
        <p14:creationId xmlns:p14="http://schemas.microsoft.com/office/powerpoint/2010/main" val="277829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ltLang="zh-CN" b="1" dirty="0"/>
              <a:t>Here</a:t>
            </a:r>
            <a:r>
              <a:rPr lang="zh-CN" altLang="en-US" b="1" dirty="0"/>
              <a:t> </a:t>
            </a:r>
            <a:r>
              <a:rPr lang="en-US" altLang="zh-CN" b="1" dirty="0"/>
              <a:t>are</a:t>
            </a:r>
            <a:r>
              <a:rPr lang="zh-CN" altLang="en-US" b="1" dirty="0"/>
              <a:t> </a:t>
            </a:r>
            <a:r>
              <a:rPr lang="en-US" altLang="zh-CN" b="1" dirty="0"/>
              <a:t>the</a:t>
            </a:r>
            <a:r>
              <a:rPr lang="zh-CN" altLang="en-US" b="1" dirty="0"/>
              <a:t> </a:t>
            </a:r>
            <a:r>
              <a:rPr lang="en-US" altLang="zh-CN" b="1" dirty="0"/>
              <a:t>strict</a:t>
            </a:r>
            <a:r>
              <a:rPr lang="zh-CN" altLang="en-US" b="1" dirty="0"/>
              <a:t> </a:t>
            </a:r>
            <a:r>
              <a:rPr lang="en-US" altLang="zh-CN" b="1" dirty="0"/>
              <a:t>definitions</a:t>
            </a:r>
            <a:r>
              <a:rPr lang="en-US" altLang="zh-CN" dirty="0"/>
              <a:t>:</a:t>
            </a:r>
            <a:endParaRPr lang="en-US" dirty="0"/>
          </a:p>
        </p:txBody>
      </p:sp>
      <p:sp>
        <p:nvSpPr>
          <p:cNvPr id="3" name="Content Placeholder 2"/>
          <p:cNvSpPr>
            <a:spLocks noGrp="1"/>
          </p:cNvSpPr>
          <p:nvPr>
            <p:ph idx="1"/>
          </p:nvPr>
        </p:nvSpPr>
        <p:spPr>
          <a:xfrm>
            <a:off x="1103312" y="1581666"/>
            <a:ext cx="10277261" cy="4979772"/>
          </a:xfrm>
        </p:spPr>
        <p:txBody>
          <a:bodyPr numCol="1">
            <a:normAutofit/>
          </a:bodyPr>
          <a:lstStyle/>
          <a:p>
            <a:r>
              <a:rPr lang="en-US" altLang="zh-CN" sz="3200" dirty="0"/>
              <a:t>Symphony: an extended work </a:t>
            </a:r>
            <a:r>
              <a:rPr lang="en-US" altLang="zh-CN" sz="3200" b="1" dirty="0"/>
              <a:t>for orchestra</a:t>
            </a:r>
            <a:r>
              <a:rPr lang="en-US" altLang="zh-CN" sz="3200" dirty="0"/>
              <a:t>. </a:t>
            </a:r>
            <a:r>
              <a:rPr lang="zh-CN" altLang="en-US" sz="3200" dirty="0"/>
              <a:t>                                                  </a:t>
            </a:r>
            <a:r>
              <a:rPr lang="en-US" altLang="zh-CN" sz="3200" dirty="0"/>
              <a:t>(It is the preeminent </a:t>
            </a:r>
            <a:r>
              <a:rPr lang="en-US" altLang="zh-CN" sz="3200" b="1" dirty="0"/>
              <a:t>GENRE </a:t>
            </a:r>
            <a:r>
              <a:rPr lang="en-US" altLang="zh-CN" sz="3200" dirty="0"/>
              <a:t>of orchestral music since the mid-18th century. )</a:t>
            </a:r>
            <a:r>
              <a:rPr lang="zh-CN" altLang="en-US" sz="3200" dirty="0"/>
              <a:t>                                                                           </a:t>
            </a:r>
            <a:endParaRPr lang="en-US" altLang="zh-CN" sz="3200" dirty="0"/>
          </a:p>
          <a:p>
            <a:endParaRPr lang="en-US" altLang="zh-CN" sz="3200" dirty="0"/>
          </a:p>
          <a:p>
            <a:r>
              <a:rPr lang="en-US" altLang="zh-CN" sz="3200" dirty="0"/>
              <a:t>Orchestra: a large group of </a:t>
            </a:r>
            <a:r>
              <a:rPr lang="en-US" altLang="zh-CN" sz="3200" b="1" dirty="0"/>
              <a:t>instrumentalists</a:t>
            </a:r>
            <a:r>
              <a:rPr lang="en-US" altLang="zh-CN" sz="3200" dirty="0"/>
              <a:t>.</a:t>
            </a:r>
            <a:r>
              <a:rPr lang="zh-CN" altLang="en-US" sz="3200" dirty="0"/>
              <a:t>                                              </a:t>
            </a:r>
            <a:r>
              <a:rPr lang="en-US" altLang="zh-CN" sz="3200" dirty="0"/>
              <a:t> (It can be used in </a:t>
            </a:r>
            <a:r>
              <a:rPr lang="en-US" altLang="zh-CN" sz="3200" b="1" dirty="0"/>
              <a:t>ANY</a:t>
            </a:r>
            <a:r>
              <a:rPr lang="en-US" altLang="zh-CN" sz="3200" dirty="0"/>
              <a:t> music genre!) </a:t>
            </a:r>
          </a:p>
        </p:txBody>
      </p:sp>
    </p:spTree>
    <p:extLst>
      <p:ext uri="{BB962C8B-B14F-4D97-AF65-F5344CB8AC3E}">
        <p14:creationId xmlns:p14="http://schemas.microsoft.com/office/powerpoint/2010/main" val="989272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ltLang="zh-CN" b="1" dirty="0"/>
              <a:t>Here</a:t>
            </a:r>
            <a:r>
              <a:rPr lang="zh-CN" altLang="en-US" b="1" dirty="0"/>
              <a:t> </a:t>
            </a:r>
            <a:r>
              <a:rPr lang="en-US" altLang="zh-CN" b="1" dirty="0"/>
              <a:t>are</a:t>
            </a:r>
            <a:r>
              <a:rPr lang="zh-CN" altLang="en-US" b="1" dirty="0"/>
              <a:t> </a:t>
            </a:r>
            <a:r>
              <a:rPr lang="en-US" altLang="zh-CN" b="1" dirty="0"/>
              <a:t>the</a:t>
            </a:r>
            <a:r>
              <a:rPr lang="zh-CN" altLang="en-US" b="1" dirty="0"/>
              <a:t> </a:t>
            </a:r>
            <a:r>
              <a:rPr lang="en-US" altLang="zh-CN" b="1" dirty="0"/>
              <a:t>strict</a:t>
            </a:r>
            <a:r>
              <a:rPr lang="zh-CN" altLang="en-US" b="1" dirty="0"/>
              <a:t> </a:t>
            </a:r>
            <a:r>
              <a:rPr lang="en-US" altLang="zh-CN" b="1" dirty="0"/>
              <a:t>definitions</a:t>
            </a:r>
            <a:r>
              <a:rPr lang="en-US" altLang="zh-CN" dirty="0"/>
              <a:t>:</a:t>
            </a:r>
            <a:endParaRPr lang="en-US" dirty="0"/>
          </a:p>
        </p:txBody>
      </p:sp>
      <p:sp>
        <p:nvSpPr>
          <p:cNvPr id="3" name="Content Placeholder 2"/>
          <p:cNvSpPr>
            <a:spLocks noGrp="1"/>
          </p:cNvSpPr>
          <p:nvPr>
            <p:ph idx="1"/>
          </p:nvPr>
        </p:nvSpPr>
        <p:spPr>
          <a:xfrm>
            <a:off x="1103312" y="1581666"/>
            <a:ext cx="10277261" cy="4979772"/>
          </a:xfrm>
        </p:spPr>
        <p:txBody>
          <a:bodyPr numCol="1">
            <a:normAutofit fontScale="92500" lnSpcReduction="10000"/>
          </a:bodyPr>
          <a:lstStyle/>
          <a:p>
            <a:r>
              <a:rPr lang="en-US" altLang="zh-CN" sz="3200" dirty="0"/>
              <a:t>Symphonic Orchestra: an orchestra that has both the number of players and types of instruments required to play a symphony. </a:t>
            </a:r>
          </a:p>
          <a:p>
            <a:endParaRPr lang="en-US" altLang="zh-CN" sz="3200" dirty="0"/>
          </a:p>
          <a:p>
            <a:r>
              <a:rPr lang="en-US" altLang="zh-CN" sz="3200" dirty="0"/>
              <a:t>Philharmonic: a word simply means “music-loving”.</a:t>
            </a:r>
            <a:r>
              <a:rPr lang="zh-CN" altLang="en-US" sz="3200" dirty="0"/>
              <a:t>  </a:t>
            </a:r>
            <a:r>
              <a:rPr lang="en-US" altLang="zh-CN" sz="3200" dirty="0"/>
              <a:t> It is often used to differentiate between two orchestras in the same city, e.g. the Toronto Symphony Orchestra and the Toronto Philharmonic Orchestra. (Yes! That’s it!)</a:t>
            </a:r>
            <a:br>
              <a:rPr lang="en-US" altLang="zh-CN" sz="3200" dirty="0"/>
            </a:br>
            <a:r>
              <a:rPr lang="en-US" altLang="zh-CN" sz="3200" dirty="0"/>
              <a:t> </a:t>
            </a:r>
            <a:br>
              <a:rPr lang="en-US" altLang="zh-CN" sz="3200" dirty="0"/>
            </a:br>
            <a:r>
              <a:rPr lang="en-US" altLang="zh-CN" sz="3200" dirty="0"/>
              <a:t> </a:t>
            </a:r>
            <a:endParaRPr lang="en-US" sz="3200" dirty="0"/>
          </a:p>
        </p:txBody>
      </p:sp>
    </p:spTree>
    <p:extLst>
      <p:ext uri="{BB962C8B-B14F-4D97-AF65-F5344CB8AC3E}">
        <p14:creationId xmlns:p14="http://schemas.microsoft.com/office/powerpoint/2010/main" val="75246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166051" cy="1400530"/>
          </a:xfrm>
        </p:spPr>
        <p:txBody>
          <a:bodyPr numCol="1"/>
          <a:lstStyle/>
          <a:p>
            <a:r>
              <a:rPr lang="en-US" altLang="zh-CN" b="1" dirty="0"/>
              <a:t>Other</a:t>
            </a:r>
            <a:r>
              <a:rPr lang="zh-CN" altLang="en-US" b="1" dirty="0"/>
              <a:t> </a:t>
            </a:r>
            <a:r>
              <a:rPr lang="en-US" altLang="zh-CN" b="1" dirty="0"/>
              <a:t>possible</a:t>
            </a:r>
            <a:r>
              <a:rPr lang="zh-CN" altLang="en-US" b="1" dirty="0"/>
              <a:t> </a:t>
            </a:r>
            <a:r>
              <a:rPr lang="en-US" altLang="zh-CN" b="1" dirty="0"/>
              <a:t>sources</a:t>
            </a:r>
            <a:r>
              <a:rPr lang="zh-CN" altLang="en-US" b="1" dirty="0"/>
              <a:t> </a:t>
            </a:r>
            <a:r>
              <a:rPr lang="en-US" altLang="zh-CN" b="1" dirty="0"/>
              <a:t>of</a:t>
            </a:r>
            <a:r>
              <a:rPr lang="zh-CN" altLang="en-US" b="1" dirty="0"/>
              <a:t> </a:t>
            </a:r>
            <a:r>
              <a:rPr lang="en-US" altLang="zh-CN" b="1" dirty="0"/>
              <a:t>confusion</a:t>
            </a:r>
            <a:br>
              <a:rPr lang="en-US" altLang="zh-CN" dirty="0"/>
            </a:br>
            <a:endParaRPr lang="en-US" dirty="0"/>
          </a:p>
        </p:txBody>
      </p:sp>
      <p:sp>
        <p:nvSpPr>
          <p:cNvPr id="4" name="内容占位符 3"/>
          <p:cNvSpPr>
            <a:spLocks noGrp="1"/>
          </p:cNvSpPr>
          <p:nvPr>
            <p:ph sz="half" idx="2"/>
          </p:nvPr>
        </p:nvSpPr>
        <p:spPr/>
        <p:txBody>
          <a:bodyPr>
            <a:normAutofit/>
          </a:bodyPr>
          <a:lstStyle/>
          <a:p>
            <a:r>
              <a:rPr lang="en-US" altLang="zh-CN" sz="2400" b="1" dirty="0"/>
              <a:t>A symphony orchestra </a:t>
            </a:r>
            <a:r>
              <a:rPr lang="en-US" altLang="zh-CN" sz="2400" dirty="0"/>
              <a:t>sometimes just called “</a:t>
            </a:r>
            <a:r>
              <a:rPr lang="en-US" altLang="zh-CN" sz="2400" b="1" dirty="0"/>
              <a:t>a symphony</a:t>
            </a:r>
            <a:r>
              <a:rPr lang="en-US" altLang="zh-CN" sz="2400" dirty="0"/>
              <a:t>” for short.</a:t>
            </a:r>
          </a:p>
        </p:txBody>
      </p:sp>
      <p:sp>
        <p:nvSpPr>
          <p:cNvPr id="6" name="内容占位符 5"/>
          <p:cNvSpPr>
            <a:spLocks noGrp="1"/>
          </p:cNvSpPr>
          <p:nvPr>
            <p:ph sz="half" idx="1"/>
          </p:nvPr>
        </p:nvSpPr>
        <p:spPr/>
        <p:txBody>
          <a:bodyPr/>
          <a:lstStyle/>
          <a:p>
            <a:r>
              <a:rPr lang="en-US" altLang="zh-CN" sz="2400" b="1" dirty="0"/>
              <a:t>Orchestra</a:t>
            </a:r>
            <a:r>
              <a:rPr lang="en-US" altLang="zh-CN" sz="2400" dirty="0"/>
              <a:t> can also refer to a particular spot in the theater where musicians perform on stage. E.g., the “orchestra level seating</a:t>
            </a:r>
            <a:r>
              <a:rPr lang="en-US" altLang="zh-CN" dirty="0"/>
              <a:t>”.</a:t>
            </a:r>
          </a:p>
        </p:txBody>
      </p:sp>
      <p:sp>
        <p:nvSpPr>
          <p:cNvPr id="7" name="文本框 6"/>
          <p:cNvSpPr txBox="1"/>
          <p:nvPr/>
        </p:nvSpPr>
        <p:spPr>
          <a:xfrm>
            <a:off x="753762" y="4596713"/>
            <a:ext cx="10527957" cy="1754326"/>
          </a:xfrm>
          <a:prstGeom prst="rect">
            <a:avLst/>
          </a:prstGeom>
          <a:noFill/>
        </p:spPr>
        <p:txBody>
          <a:bodyPr wrap="square" rtlCol="0">
            <a:spAutoFit/>
          </a:bodyPr>
          <a:lstStyle/>
          <a:p>
            <a:pPr algn="ctr"/>
            <a:r>
              <a:rPr lang="en-US" altLang="zh-CN" sz="2400" dirty="0"/>
              <a:t>Therefore, just to clarify, the symphonic music we are talking about today, AKA symphony, refers to the </a:t>
            </a:r>
            <a:r>
              <a:rPr lang="en-US" altLang="zh-CN" sz="2400" b="1" dirty="0"/>
              <a:t>Musical Genre</a:t>
            </a:r>
            <a:r>
              <a:rPr lang="en-US" altLang="zh-CN" sz="2400" dirty="0"/>
              <a:t> symphony exclusively</a:t>
            </a:r>
            <a:r>
              <a:rPr lang="en-US" altLang="zh-CN" dirty="0"/>
              <a:t>. </a:t>
            </a:r>
          </a:p>
          <a:p>
            <a:br>
              <a:rPr lang="en-US" altLang="zh-CN" dirty="0"/>
            </a:br>
            <a:endParaRPr kumimoji="1" lang="zh-CN" altLang="en-US" dirty="0"/>
          </a:p>
        </p:txBody>
      </p:sp>
    </p:spTree>
    <p:extLst>
      <p:ext uri="{BB962C8B-B14F-4D97-AF65-F5344CB8AC3E}">
        <p14:creationId xmlns:p14="http://schemas.microsoft.com/office/powerpoint/2010/main" val="3135065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6" grpId="0" build="p"/>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829" y="1354095"/>
            <a:ext cx="4776289" cy="1447800"/>
          </a:xfrm>
        </p:spPr>
        <p:txBody>
          <a:bodyPr numCol="1"/>
          <a:lstStyle/>
          <a:p>
            <a:r>
              <a:rPr lang="en-US" altLang="zh-CN" sz="3200" b="1" dirty="0"/>
              <a:t>So</a:t>
            </a:r>
            <a:r>
              <a:rPr lang="zh-CN" altLang="en-US" sz="3200" b="1" dirty="0"/>
              <a:t> </a:t>
            </a:r>
            <a:r>
              <a:rPr lang="en-US" altLang="zh-CN" sz="3200" b="1" dirty="0"/>
              <a:t>here</a:t>
            </a:r>
            <a:r>
              <a:rPr lang="zh-CN" altLang="en-US" sz="3200" b="1" dirty="0"/>
              <a:t> </a:t>
            </a:r>
            <a:r>
              <a:rPr lang="en-US" altLang="zh-CN" sz="3200" b="1" dirty="0"/>
              <a:t>we</a:t>
            </a:r>
            <a:r>
              <a:rPr lang="zh-CN" altLang="en-US" sz="3200" b="1" dirty="0"/>
              <a:t> </a:t>
            </a:r>
            <a:r>
              <a:rPr lang="en-US" altLang="zh-CN" sz="3200" b="1" dirty="0"/>
              <a:t>go</a:t>
            </a:r>
            <a:r>
              <a:rPr lang="zh-CN" altLang="en-US" sz="3200" b="1" dirty="0"/>
              <a:t> </a:t>
            </a:r>
            <a:r>
              <a:rPr lang="en-US" altLang="zh-CN" sz="3200" b="1" dirty="0"/>
              <a:t>again......</a:t>
            </a:r>
            <a:br>
              <a:rPr lang="en-US" sz="3200" dirty="0"/>
            </a:br>
            <a:br>
              <a:rPr lang="en-US" sz="3200" dirty="0"/>
            </a:br>
            <a:endParaRPr lang="en-US" sz="3200" dirty="0"/>
          </a:p>
        </p:txBody>
      </p:sp>
      <p:sp>
        <p:nvSpPr>
          <p:cNvPr id="3" name="Content Placeholder 2"/>
          <p:cNvSpPr>
            <a:spLocks noGrp="1"/>
          </p:cNvSpPr>
          <p:nvPr>
            <p:ph idx="1"/>
          </p:nvPr>
        </p:nvSpPr>
        <p:spPr>
          <a:xfrm>
            <a:off x="4784616" y="-579120"/>
            <a:ext cx="6867806" cy="6598919"/>
          </a:xfrm>
        </p:spPr>
        <p:txBody>
          <a:bodyPr numCol="1">
            <a:normAutofit fontScale="92500" lnSpcReduction="10000"/>
          </a:bodyPr>
          <a:lstStyle/>
          <a:p>
            <a:endParaRPr lang="en-US" sz="3200" dirty="0"/>
          </a:p>
          <a:p>
            <a:endParaRPr lang="en-US" sz="3200" dirty="0"/>
          </a:p>
          <a:p>
            <a:endParaRPr lang="en-US" sz="3200" dirty="0"/>
          </a:p>
          <a:p>
            <a:endParaRPr lang="en-US" sz="3200" dirty="0"/>
          </a:p>
          <a:p>
            <a:r>
              <a:rPr lang="en-US" altLang="zh-CN" sz="3100" dirty="0"/>
              <a:t>Sample facts &amp; musical terms you need to know about symphony </a:t>
            </a:r>
            <a:endParaRPr lang="en-US" sz="3100" dirty="0"/>
          </a:p>
          <a:p>
            <a:endParaRPr lang="en-US" altLang="zh-CN" sz="3100" dirty="0"/>
          </a:p>
          <a:p>
            <a:r>
              <a:rPr lang="en-US" altLang="zh-CN" sz="3100" dirty="0"/>
              <a:t>Real</a:t>
            </a:r>
            <a:r>
              <a:rPr lang="zh-CN" altLang="en-US" sz="3100" dirty="0"/>
              <a:t> </a:t>
            </a:r>
            <a:r>
              <a:rPr lang="en-US" altLang="zh-CN" sz="3100" dirty="0"/>
              <a:t>concert experience:</a:t>
            </a:r>
            <a:r>
              <a:rPr lang="zh-CN" altLang="en-US" sz="3100" dirty="0"/>
              <a:t> </a:t>
            </a:r>
            <a:r>
              <a:rPr lang="en-US" altLang="zh-CN" sz="3100" dirty="0"/>
              <a:t>Stage layout, conductor,</a:t>
            </a:r>
            <a:r>
              <a:rPr lang="zh-CN" altLang="en-US" sz="3100" dirty="0"/>
              <a:t> </a:t>
            </a:r>
            <a:r>
              <a:rPr lang="en-US" altLang="zh-CN" sz="3100" dirty="0"/>
              <a:t>and</a:t>
            </a:r>
            <a:r>
              <a:rPr lang="zh-CN" altLang="en-US" sz="3100" dirty="0"/>
              <a:t> </a:t>
            </a:r>
            <a:r>
              <a:rPr lang="en-US" altLang="zh-CN" sz="3100" dirty="0"/>
              <a:t>concert</a:t>
            </a:r>
            <a:r>
              <a:rPr lang="zh-CN" altLang="en-US" sz="3100" dirty="0"/>
              <a:t> </a:t>
            </a:r>
            <a:r>
              <a:rPr lang="en-US" altLang="zh-CN" sz="3100" dirty="0"/>
              <a:t>program</a:t>
            </a:r>
            <a:r>
              <a:rPr lang="zh-CN" altLang="en-US" sz="3100" dirty="0"/>
              <a:t> </a:t>
            </a:r>
            <a:r>
              <a:rPr lang="en-US" altLang="zh-CN" sz="3100" dirty="0"/>
              <a:t>(program</a:t>
            </a:r>
            <a:r>
              <a:rPr lang="zh-CN" altLang="en-US" sz="3100" dirty="0"/>
              <a:t> </a:t>
            </a:r>
            <a:r>
              <a:rPr lang="en-US" altLang="zh-CN" sz="3100" dirty="0"/>
              <a:t>notes)</a:t>
            </a:r>
            <a:endParaRPr lang="en-US" altLang="zh-CN" sz="3600" dirty="0"/>
          </a:p>
          <a:p>
            <a:endParaRPr lang="en-US" altLang="zh-CN" sz="3100" dirty="0"/>
          </a:p>
          <a:p>
            <a:r>
              <a:rPr lang="en-US" altLang="zh-CN" sz="3100" dirty="0"/>
              <a:t>The</a:t>
            </a:r>
            <a:r>
              <a:rPr lang="zh-CN" altLang="en-US" sz="3100" dirty="0"/>
              <a:t> </a:t>
            </a:r>
            <a:r>
              <a:rPr lang="en-US" altLang="zh-CN" sz="3100" dirty="0"/>
              <a:t>development</a:t>
            </a:r>
            <a:r>
              <a:rPr lang="zh-CN" altLang="en-US" sz="3100" dirty="0"/>
              <a:t> </a:t>
            </a:r>
            <a:r>
              <a:rPr lang="en-US" altLang="zh-CN" sz="3100" dirty="0"/>
              <a:t>of</a:t>
            </a:r>
            <a:r>
              <a:rPr lang="zh-CN" altLang="en-US" sz="3100" dirty="0"/>
              <a:t> </a:t>
            </a:r>
            <a:r>
              <a:rPr lang="en-US" altLang="zh-CN" sz="3100" dirty="0"/>
              <a:t>symphonic music</a:t>
            </a:r>
            <a:r>
              <a:rPr lang="zh-CN" altLang="en-US" sz="3100" dirty="0"/>
              <a:t> </a:t>
            </a:r>
            <a:r>
              <a:rPr lang="en-US" altLang="zh-CN" sz="3100" dirty="0"/>
              <a:t>from</a:t>
            </a:r>
            <a:r>
              <a:rPr lang="zh-CN" altLang="en-US" sz="3100" dirty="0"/>
              <a:t> </a:t>
            </a:r>
            <a:r>
              <a:rPr lang="en-US" altLang="zh-CN" sz="3100" dirty="0"/>
              <a:t>17th</a:t>
            </a:r>
            <a:r>
              <a:rPr lang="zh-CN" altLang="en-US" sz="3100" dirty="0"/>
              <a:t> </a:t>
            </a:r>
            <a:r>
              <a:rPr lang="en-US" altLang="zh-CN" sz="3100" dirty="0"/>
              <a:t>to</a:t>
            </a:r>
            <a:r>
              <a:rPr lang="zh-CN" altLang="en-US" sz="3100" dirty="0"/>
              <a:t> </a:t>
            </a:r>
            <a:r>
              <a:rPr lang="en-US" altLang="zh-CN" sz="3100" dirty="0"/>
              <a:t>20th</a:t>
            </a:r>
            <a:r>
              <a:rPr lang="zh-CN" altLang="en-US" sz="3100" dirty="0"/>
              <a:t> </a:t>
            </a:r>
            <a:r>
              <a:rPr lang="en-US" altLang="zh-CN" sz="3100" dirty="0"/>
              <a:t>century</a:t>
            </a:r>
            <a:r>
              <a:rPr lang="zh-CN" altLang="en-US" sz="3100" dirty="0"/>
              <a:t> </a:t>
            </a:r>
            <a:endParaRPr lang="en-US" sz="3100" dirty="0"/>
          </a:p>
          <a:p>
            <a:endParaRPr lang="en-US" altLang="zh-CN" sz="3100" dirty="0"/>
          </a:p>
          <a:p>
            <a:endParaRPr lang="en-US" dirty="0"/>
          </a:p>
        </p:txBody>
      </p:sp>
      <p:sp>
        <p:nvSpPr>
          <p:cNvPr id="4" name="Text Placeholder 3"/>
          <p:cNvSpPr>
            <a:spLocks noGrp="1"/>
          </p:cNvSpPr>
          <p:nvPr>
            <p:ph type="body" sz="half" idx="2"/>
          </p:nvPr>
        </p:nvSpPr>
        <p:spPr>
          <a:xfrm>
            <a:off x="1154954" y="3101546"/>
            <a:ext cx="3401063" cy="2923333"/>
          </a:xfrm>
        </p:spPr>
        <p:txBody>
          <a:bodyPr numCol="1">
            <a:normAutofit/>
          </a:bodyPr>
          <a:lstStyle/>
          <a:p>
            <a:r>
              <a:rPr lang="en-US" sz="2000" dirty="0"/>
              <a:t> </a:t>
            </a:r>
            <a:r>
              <a:rPr lang="en-US" altLang="zh-CN" sz="3600" dirty="0"/>
              <a:t>The</a:t>
            </a:r>
            <a:r>
              <a:rPr lang="zh-CN" altLang="en-US" sz="3600" dirty="0"/>
              <a:t> </a:t>
            </a:r>
            <a:r>
              <a:rPr lang="en-US" altLang="zh-CN" sz="3600" dirty="0"/>
              <a:t>content</a:t>
            </a:r>
            <a:r>
              <a:rPr lang="zh-CN" altLang="en-US" sz="3600" dirty="0"/>
              <a:t> </a:t>
            </a:r>
            <a:r>
              <a:rPr lang="en-US" altLang="zh-CN" sz="3600" dirty="0"/>
              <a:t>of</a:t>
            </a:r>
            <a:r>
              <a:rPr lang="zh-CN" altLang="en-US" sz="3600" dirty="0"/>
              <a:t> </a:t>
            </a:r>
            <a:r>
              <a:rPr lang="en-US" altLang="zh-CN" sz="3600" dirty="0"/>
              <a:t>this</a:t>
            </a:r>
            <a:r>
              <a:rPr lang="zh-CN" altLang="en-US" sz="3600" dirty="0"/>
              <a:t> </a:t>
            </a:r>
            <a:r>
              <a:rPr lang="en-US" altLang="zh-CN" sz="3600" dirty="0"/>
              <a:t>lecture:</a:t>
            </a:r>
            <a:r>
              <a:rPr lang="zh-CN" altLang="en-US" sz="3600" dirty="0"/>
              <a:t> </a:t>
            </a:r>
            <a:endParaRPr lang="en-US" sz="3600" dirty="0"/>
          </a:p>
        </p:txBody>
      </p:sp>
    </p:spTree>
    <p:extLst>
      <p:ext uri="{BB962C8B-B14F-4D97-AF65-F5344CB8AC3E}">
        <p14:creationId xmlns:p14="http://schemas.microsoft.com/office/powerpoint/2010/main" val="3264678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numCol="1"/>
          <a:lstStyle/>
          <a:p>
            <a:r>
              <a:rPr lang="en-US" altLang="zh-CN" sz="2800" b="1" dirty="0"/>
              <a:t>Sample facts &amp; musical terms you need to know about symphony </a:t>
            </a:r>
            <a:br>
              <a:rPr lang="en-US" altLang="zh-CN" sz="4400" dirty="0"/>
            </a:br>
            <a:endParaRPr lang="en-US" dirty="0"/>
          </a:p>
        </p:txBody>
      </p:sp>
      <p:sp>
        <p:nvSpPr>
          <p:cNvPr id="6" name="Content Placeholder 5"/>
          <p:cNvSpPr>
            <a:spLocks noGrp="1"/>
          </p:cNvSpPr>
          <p:nvPr>
            <p:ph idx="1"/>
          </p:nvPr>
        </p:nvSpPr>
        <p:spPr>
          <a:xfrm>
            <a:off x="1103312" y="2052919"/>
            <a:ext cx="8946541" cy="2061882"/>
          </a:xfrm>
        </p:spPr>
        <p:txBody>
          <a:bodyPr numCol="1">
            <a:normAutofit lnSpcReduction="10000"/>
          </a:bodyPr>
          <a:lstStyle/>
          <a:p>
            <a:r>
              <a:rPr lang="en-US" altLang="zh-CN" sz="2800" dirty="0"/>
              <a:t>For Musical Form:</a:t>
            </a:r>
            <a:r>
              <a:rPr lang="zh-CN" altLang="en-US" sz="2800" dirty="0"/>
              <a:t> </a:t>
            </a:r>
            <a:r>
              <a:rPr lang="en-US" altLang="zh-CN" sz="2800" dirty="0"/>
              <a:t>A symphony is a </a:t>
            </a:r>
            <a:r>
              <a:rPr lang="en-US" altLang="zh-CN" sz="2800" b="1" dirty="0"/>
              <a:t>large-scale</a:t>
            </a:r>
            <a:r>
              <a:rPr lang="en-US" altLang="zh-CN" sz="2800" dirty="0"/>
              <a:t> </a:t>
            </a:r>
            <a:r>
              <a:rPr lang="en-US" altLang="zh-CN" sz="2800" b="1" dirty="0"/>
              <a:t>musical composition</a:t>
            </a:r>
            <a:r>
              <a:rPr lang="en-US" altLang="zh-CN" sz="2800" dirty="0"/>
              <a:t>, usually consisting of multiple distinct sections or </a:t>
            </a:r>
            <a:r>
              <a:rPr lang="en-US" altLang="zh-CN" sz="2800" b="1" dirty="0">
                <a:hlinkClick r:id="rId2"/>
              </a:rPr>
              <a:t>movements</a:t>
            </a:r>
            <a:r>
              <a:rPr lang="en-US" altLang="zh-CN" sz="2800" dirty="0"/>
              <a:t>, often four, with the first movement in </a:t>
            </a:r>
            <a:r>
              <a:rPr lang="en-US" altLang="zh-CN" sz="2800" b="1" dirty="0">
                <a:hlinkClick r:id="rId3"/>
              </a:rPr>
              <a:t>sonata form</a:t>
            </a:r>
            <a:r>
              <a:rPr lang="en-US" altLang="zh-CN" sz="2800" dirty="0"/>
              <a:t>. </a:t>
            </a:r>
            <a:r>
              <a:rPr lang="zh-CN" altLang="en-US" sz="2800" dirty="0"/>
              <a:t>         </a:t>
            </a:r>
            <a:br>
              <a:rPr lang="en-US" altLang="zh-CN" sz="2800" dirty="0"/>
            </a:br>
            <a:endParaRPr lang="en-US" altLang="zh-CN" sz="2800" dirty="0"/>
          </a:p>
        </p:txBody>
      </p:sp>
      <p:sp>
        <p:nvSpPr>
          <p:cNvPr id="2" name="文本框 1"/>
          <p:cNvSpPr txBox="1"/>
          <p:nvPr/>
        </p:nvSpPr>
        <p:spPr>
          <a:xfrm>
            <a:off x="963828" y="4226011"/>
            <a:ext cx="5288692" cy="2123658"/>
          </a:xfrm>
          <a:prstGeom prst="rect">
            <a:avLst/>
          </a:prstGeom>
          <a:noFill/>
        </p:spPr>
        <p:txBody>
          <a:bodyPr wrap="square" rtlCol="0">
            <a:spAutoFit/>
          </a:bodyPr>
          <a:lstStyle/>
          <a:p>
            <a:pPr algn="ctr"/>
            <a:r>
              <a:rPr lang="en-US" altLang="zh-CN" sz="2400" b="1" dirty="0"/>
              <a:t>Movement </a:t>
            </a:r>
            <a:r>
              <a:rPr lang="en-US" altLang="zh-CN" sz="2400" dirty="0"/>
              <a:t>in music means a unit of a larger work that may stand by itself as a complete composition.</a:t>
            </a:r>
            <a:r>
              <a:rPr lang="zh-CN" altLang="en-US" sz="2400" dirty="0"/>
              <a:t>（</a:t>
            </a:r>
            <a:r>
              <a:rPr lang="en-US" altLang="zh-CN" sz="2400" dirty="0"/>
              <a:t>like</a:t>
            </a:r>
            <a:r>
              <a:rPr lang="zh-CN" altLang="en-US" sz="2400" dirty="0"/>
              <a:t> </a:t>
            </a:r>
            <a:r>
              <a:rPr lang="en-US" altLang="zh-CN" sz="2400" dirty="0"/>
              <a:t>a</a:t>
            </a:r>
            <a:r>
              <a:rPr lang="zh-CN" altLang="en-US" sz="2400" dirty="0"/>
              <a:t> </a:t>
            </a:r>
            <a:r>
              <a:rPr lang="en-US" altLang="zh-CN" sz="2400" dirty="0"/>
              <a:t>chapter</a:t>
            </a:r>
            <a:r>
              <a:rPr lang="zh-CN" altLang="en-US" sz="2400" dirty="0"/>
              <a:t> </a:t>
            </a:r>
            <a:r>
              <a:rPr lang="en-US" altLang="zh-CN" sz="2400" dirty="0"/>
              <a:t>of</a:t>
            </a:r>
            <a:r>
              <a:rPr lang="zh-CN" altLang="en-US" sz="2400" dirty="0"/>
              <a:t> </a:t>
            </a:r>
            <a:r>
              <a:rPr lang="en-US" altLang="zh-CN" sz="2400" dirty="0"/>
              <a:t>a</a:t>
            </a:r>
            <a:r>
              <a:rPr lang="zh-CN" altLang="en-US" sz="2400" dirty="0"/>
              <a:t> </a:t>
            </a:r>
            <a:r>
              <a:rPr lang="en-US" altLang="zh-CN" sz="2400" dirty="0"/>
              <a:t>book!)</a:t>
            </a:r>
          </a:p>
          <a:p>
            <a:br>
              <a:rPr lang="en-US" altLang="zh-CN" dirty="0"/>
            </a:br>
            <a:endParaRPr kumimoji="1" lang="zh-CN" altLang="en-US" dirty="0"/>
          </a:p>
        </p:txBody>
      </p:sp>
      <p:sp>
        <p:nvSpPr>
          <p:cNvPr id="4" name="文本框 3"/>
          <p:cNvSpPr txBox="1"/>
          <p:nvPr/>
        </p:nvSpPr>
        <p:spPr>
          <a:xfrm>
            <a:off x="6783860" y="4226012"/>
            <a:ext cx="4361936" cy="1200329"/>
          </a:xfrm>
          <a:prstGeom prst="rect">
            <a:avLst/>
          </a:prstGeom>
          <a:noFill/>
        </p:spPr>
        <p:txBody>
          <a:bodyPr wrap="square" rtlCol="0">
            <a:spAutoFit/>
          </a:bodyPr>
          <a:lstStyle/>
          <a:p>
            <a:r>
              <a:rPr kumimoji="1" lang="en-US" altLang="zh-CN" sz="2400" dirty="0">
                <a:latin typeface="+mj-lt"/>
              </a:rPr>
              <a:t>But</a:t>
            </a:r>
            <a:r>
              <a:rPr kumimoji="1" lang="zh-CN" altLang="en-US" sz="2400" dirty="0">
                <a:latin typeface="+mj-lt"/>
              </a:rPr>
              <a:t> </a:t>
            </a:r>
            <a:r>
              <a:rPr kumimoji="1" lang="en-US" altLang="zh-CN" sz="2400" dirty="0">
                <a:latin typeface="+mj-lt"/>
              </a:rPr>
              <a:t>what</a:t>
            </a:r>
            <a:r>
              <a:rPr kumimoji="1" lang="zh-CN" altLang="en-US" sz="2400" dirty="0">
                <a:latin typeface="+mj-lt"/>
              </a:rPr>
              <a:t> </a:t>
            </a:r>
            <a:r>
              <a:rPr kumimoji="1" lang="en-US" altLang="zh-CN" sz="2400" dirty="0">
                <a:latin typeface="+mj-lt"/>
              </a:rPr>
              <a:t>is</a:t>
            </a:r>
            <a:r>
              <a:rPr kumimoji="1" lang="zh-CN" altLang="en-US" sz="2400" dirty="0">
                <a:latin typeface="+mj-lt"/>
              </a:rPr>
              <a:t> </a:t>
            </a:r>
            <a:r>
              <a:rPr kumimoji="1" lang="en-US" altLang="zh-CN" sz="2400" b="1" dirty="0">
                <a:latin typeface="+mj-lt"/>
              </a:rPr>
              <a:t>sonata</a:t>
            </a:r>
            <a:r>
              <a:rPr kumimoji="1" lang="zh-CN" altLang="en-US" sz="2400" b="1" dirty="0">
                <a:latin typeface="+mj-lt"/>
              </a:rPr>
              <a:t> </a:t>
            </a:r>
            <a:r>
              <a:rPr kumimoji="1" lang="en-US" altLang="zh-CN" sz="2400" b="1" dirty="0">
                <a:latin typeface="+mj-lt"/>
              </a:rPr>
              <a:t>form</a:t>
            </a:r>
            <a:r>
              <a:rPr kumimoji="1" lang="zh-CN" altLang="en-US" sz="2400" b="1" dirty="0">
                <a:latin typeface="+mj-lt"/>
              </a:rPr>
              <a:t> </a:t>
            </a:r>
            <a:r>
              <a:rPr kumimoji="1" lang="en-US" altLang="zh-CN" sz="2400" dirty="0">
                <a:latin typeface="+mj-lt"/>
              </a:rPr>
              <a:t>?</a:t>
            </a:r>
            <a:r>
              <a:rPr kumimoji="1" lang="zh-CN" altLang="en-US" sz="2400" dirty="0">
                <a:latin typeface="+mj-lt"/>
              </a:rPr>
              <a:t> </a:t>
            </a:r>
            <a:r>
              <a:rPr kumimoji="1" lang="en-US" altLang="zh-CN" sz="2400" dirty="0">
                <a:latin typeface="+mj-lt"/>
              </a:rPr>
              <a:t>That</a:t>
            </a:r>
            <a:r>
              <a:rPr kumimoji="1" lang="zh-CN" altLang="en-US" sz="2400" dirty="0">
                <a:latin typeface="+mj-lt"/>
              </a:rPr>
              <a:t> </a:t>
            </a:r>
            <a:r>
              <a:rPr kumimoji="1" lang="en-US" altLang="zh-CN" sz="2400" dirty="0">
                <a:latin typeface="+mj-lt"/>
              </a:rPr>
              <a:t>is</a:t>
            </a:r>
            <a:r>
              <a:rPr kumimoji="1" lang="zh-CN" altLang="en-US" sz="2400" dirty="0">
                <a:latin typeface="+mj-lt"/>
              </a:rPr>
              <a:t> </a:t>
            </a:r>
            <a:r>
              <a:rPr kumimoji="1" lang="en-US" altLang="zh-CN" sz="2400" dirty="0">
                <a:latin typeface="+mj-lt"/>
              </a:rPr>
              <a:t>a</a:t>
            </a:r>
            <a:r>
              <a:rPr kumimoji="1" lang="zh-CN" altLang="en-US" sz="2400" dirty="0">
                <a:latin typeface="+mj-lt"/>
              </a:rPr>
              <a:t> </a:t>
            </a:r>
            <a:r>
              <a:rPr kumimoji="1" lang="en-US" altLang="zh-CN" sz="2400" dirty="0">
                <a:latin typeface="+mj-lt"/>
              </a:rPr>
              <a:t>bit</a:t>
            </a:r>
            <a:r>
              <a:rPr kumimoji="1" lang="zh-CN" altLang="en-US" sz="2400" dirty="0">
                <a:latin typeface="+mj-lt"/>
              </a:rPr>
              <a:t> </a:t>
            </a:r>
            <a:r>
              <a:rPr kumimoji="1" lang="en-US" altLang="zh-CN" sz="2400" dirty="0">
                <a:latin typeface="+mj-lt"/>
              </a:rPr>
              <a:t>more</a:t>
            </a:r>
            <a:r>
              <a:rPr kumimoji="1" lang="zh-CN" altLang="en-US" sz="2400" dirty="0">
                <a:latin typeface="+mj-lt"/>
              </a:rPr>
              <a:t> </a:t>
            </a:r>
            <a:r>
              <a:rPr kumimoji="1" lang="en-US" altLang="zh-CN" sz="2400" dirty="0">
                <a:latin typeface="+mj-lt"/>
              </a:rPr>
              <a:t>complicated.......</a:t>
            </a:r>
            <a:endParaRPr kumimoji="1" lang="zh-CN" altLang="en-US" sz="2400" dirty="0">
              <a:latin typeface="+mj-lt"/>
            </a:endParaRPr>
          </a:p>
        </p:txBody>
      </p:sp>
    </p:spTree>
    <p:extLst>
      <p:ext uri="{BB962C8B-B14F-4D97-AF65-F5344CB8AC3E}">
        <p14:creationId xmlns:p14="http://schemas.microsoft.com/office/powerpoint/2010/main" val="53196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a:bodyPr>
          <a:lstStyle/>
          <a:p>
            <a:r>
              <a:rPr lang="en-US" altLang="zh-CN" b="1" dirty="0"/>
              <a:t>Sonata</a:t>
            </a:r>
            <a:r>
              <a:rPr lang="zh-CN" altLang="en-US" b="1" dirty="0"/>
              <a:t> </a:t>
            </a:r>
            <a:r>
              <a:rPr lang="en-US" altLang="zh-CN" b="1" dirty="0"/>
              <a:t>Form</a:t>
            </a:r>
            <a:br>
              <a:rPr lang="en-US" altLang="zh-CN" b="1" dirty="0"/>
            </a:br>
            <a:r>
              <a:rPr lang="en-US" altLang="zh-CN" sz="3100" dirty="0"/>
              <a:t>(AKA sonata-allegro form or first movement form)</a:t>
            </a:r>
            <a:endParaRPr lang="en-US" sz="3100" b="1" dirty="0"/>
          </a:p>
        </p:txBody>
      </p:sp>
      <p:sp>
        <p:nvSpPr>
          <p:cNvPr id="3" name="Content Placeholder 2"/>
          <p:cNvSpPr>
            <a:spLocks noGrp="1"/>
          </p:cNvSpPr>
          <p:nvPr>
            <p:ph idx="1"/>
          </p:nvPr>
        </p:nvSpPr>
        <p:spPr>
          <a:xfrm>
            <a:off x="1103312" y="2052918"/>
            <a:ext cx="9548212" cy="4195481"/>
          </a:xfrm>
        </p:spPr>
        <p:txBody>
          <a:bodyPr numCol="1"/>
          <a:lstStyle/>
          <a:p>
            <a:r>
              <a:rPr lang="en-US" altLang="zh-CN" sz="2800" dirty="0"/>
              <a:t>A musical structure consisting of </a:t>
            </a:r>
            <a:r>
              <a:rPr lang="en-US" altLang="zh-CN" sz="2800" b="1" dirty="0"/>
              <a:t>three</a:t>
            </a:r>
            <a:r>
              <a:rPr lang="en-US" altLang="zh-CN" sz="2800" dirty="0"/>
              <a:t> main sections: an </a:t>
            </a:r>
            <a:r>
              <a:rPr lang="en-US" altLang="zh-CN" sz="2800" b="1" dirty="0"/>
              <a:t>exposition </a:t>
            </a:r>
            <a:r>
              <a:rPr lang="en-US" altLang="zh-CN" sz="2800" dirty="0"/>
              <a:t>(A section), a </a:t>
            </a:r>
            <a:r>
              <a:rPr lang="en-US" altLang="zh-CN" sz="2800" b="1" dirty="0"/>
              <a:t>development</a:t>
            </a:r>
            <a:r>
              <a:rPr lang="en-US" altLang="zh-CN" sz="2800" dirty="0"/>
              <a:t> (a contrasting section with A, B section)</a:t>
            </a:r>
            <a:r>
              <a:rPr lang="en-US" altLang="zh-CN" sz="2800" b="1" dirty="0"/>
              <a:t>,</a:t>
            </a:r>
            <a:r>
              <a:rPr lang="en-US" altLang="zh-CN" sz="2800" dirty="0"/>
              <a:t> and a </a:t>
            </a:r>
            <a:r>
              <a:rPr lang="en-US" altLang="zh-CN" sz="2800" b="1" dirty="0"/>
              <a:t>recapitulation </a:t>
            </a:r>
            <a:r>
              <a:rPr lang="en-US" altLang="zh-CN" sz="2800" dirty="0"/>
              <a:t>( basically</a:t>
            </a:r>
            <a:r>
              <a:rPr lang="en-US" altLang="zh-CN" sz="2800" b="1" dirty="0"/>
              <a:t> </a:t>
            </a:r>
            <a:r>
              <a:rPr lang="en-US" altLang="zh-CN" sz="2800" dirty="0"/>
              <a:t>a repetition of the first section). </a:t>
            </a:r>
            <a:br>
              <a:rPr lang="en-US" altLang="zh-CN" sz="3200" dirty="0"/>
            </a:br>
            <a:endParaRPr lang="en-US" sz="3200" dirty="0"/>
          </a:p>
        </p:txBody>
      </p:sp>
      <p:sp>
        <p:nvSpPr>
          <p:cNvPr id="4" name="文本框 3"/>
          <p:cNvSpPr txBox="1"/>
          <p:nvPr/>
        </p:nvSpPr>
        <p:spPr>
          <a:xfrm>
            <a:off x="827903" y="4831492"/>
            <a:ext cx="9687697" cy="2123658"/>
          </a:xfrm>
          <a:prstGeom prst="rect">
            <a:avLst/>
          </a:prstGeom>
          <a:noFill/>
        </p:spPr>
        <p:txBody>
          <a:bodyPr wrap="square" rtlCol="0">
            <a:spAutoFit/>
          </a:bodyPr>
          <a:lstStyle/>
          <a:p>
            <a:pPr algn="ctr"/>
            <a:r>
              <a:rPr lang="en-US" altLang="zh-CN" dirty="0"/>
              <a:t> </a:t>
            </a:r>
            <a:r>
              <a:rPr lang="en-US" altLang="zh-CN" sz="2400" dirty="0"/>
              <a:t>In short, we can simplify the sonata form as an </a:t>
            </a:r>
            <a:r>
              <a:rPr lang="en-US" altLang="zh-CN" sz="2400" b="1" dirty="0"/>
              <a:t>ABA form</a:t>
            </a:r>
            <a:r>
              <a:rPr lang="en-US" altLang="zh-CN" sz="2400" dirty="0"/>
              <a:t>. </a:t>
            </a:r>
          </a:p>
          <a:p>
            <a:pPr algn="ctr"/>
            <a:r>
              <a:rPr lang="en-US" altLang="zh-CN" sz="2400" dirty="0"/>
              <a:t>The musical theme A (a remarkable melody at the beginning of the music) contrasts with section B and eventually comes back to itself at the end of the movement. </a:t>
            </a:r>
          </a:p>
          <a:p>
            <a:br>
              <a:rPr lang="en-US" altLang="zh-CN" dirty="0"/>
            </a:br>
            <a:endParaRPr kumimoji="1" lang="zh-CN" altLang="en-US" dirty="0"/>
          </a:p>
        </p:txBody>
      </p:sp>
    </p:spTree>
    <p:extLst>
      <p:ext uri="{BB962C8B-B14F-4D97-AF65-F5344CB8AC3E}">
        <p14:creationId xmlns:p14="http://schemas.microsoft.com/office/powerpoint/2010/main" val="785748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ltLang="zh-CN" b="1" dirty="0"/>
              <a:t>Sonata</a:t>
            </a:r>
            <a:r>
              <a:rPr lang="zh-CN" altLang="en-US" b="1" dirty="0"/>
              <a:t> </a:t>
            </a:r>
            <a:r>
              <a:rPr lang="en-US" altLang="zh-CN" b="1" dirty="0"/>
              <a:t>Form</a:t>
            </a:r>
            <a:r>
              <a:rPr lang="zh-CN" altLang="en-US" b="1" dirty="0"/>
              <a:t> </a:t>
            </a:r>
            <a:r>
              <a:rPr lang="en-US" altLang="zh-CN" b="1" dirty="0"/>
              <a:t>cont.</a:t>
            </a:r>
            <a:endParaRPr lang="en-US" dirty="0"/>
          </a:p>
        </p:txBody>
      </p:sp>
      <p:sp>
        <p:nvSpPr>
          <p:cNvPr id="4" name="内容占位符 3"/>
          <p:cNvSpPr>
            <a:spLocks noGrp="1"/>
          </p:cNvSpPr>
          <p:nvPr>
            <p:ph sz="half" idx="1"/>
          </p:nvPr>
        </p:nvSpPr>
        <p:spPr>
          <a:xfrm>
            <a:off x="1103312" y="2060575"/>
            <a:ext cx="10067196" cy="4195763"/>
          </a:xfrm>
        </p:spPr>
        <p:txBody>
          <a:bodyPr/>
          <a:lstStyle/>
          <a:p>
            <a:r>
              <a:rPr kumimoji="1" lang="en-US" altLang="zh-CN" sz="2800" dirty="0"/>
              <a:t>Here</a:t>
            </a:r>
            <a:r>
              <a:rPr kumimoji="1" lang="zh-CN" altLang="en-US" sz="2800" dirty="0"/>
              <a:t> </a:t>
            </a:r>
            <a:r>
              <a:rPr kumimoji="1" lang="en-US" altLang="zh-CN" sz="2800" dirty="0"/>
              <a:t>are</a:t>
            </a:r>
            <a:r>
              <a:rPr kumimoji="1" lang="zh-CN" altLang="en-US" sz="2800" dirty="0"/>
              <a:t> </a:t>
            </a:r>
            <a:r>
              <a:rPr lang="en-US" altLang="zh-CN" sz="2800" dirty="0"/>
              <a:t>two short demo videos that try to make this dry concept more approachable</a:t>
            </a:r>
            <a:r>
              <a:rPr lang="zh-CN" altLang="en-US" dirty="0"/>
              <a:t>  </a:t>
            </a:r>
            <a:r>
              <a:rPr lang="en-US" altLang="zh-CN" sz="2400" b="1" dirty="0"/>
              <a:t>:D</a:t>
            </a:r>
            <a:r>
              <a:rPr lang="zh-CN" altLang="en-US" sz="2400" b="1" dirty="0"/>
              <a:t>   </a:t>
            </a:r>
            <a:endParaRPr lang="en-US" altLang="zh-CN" sz="2400" b="1" dirty="0"/>
          </a:p>
          <a:p>
            <a:endParaRPr kumimoji="1" lang="en-US" altLang="zh-CN" dirty="0"/>
          </a:p>
          <a:p>
            <a:r>
              <a:rPr lang="en-US" altLang="zh-CN" sz="2800" u="sng" dirty="0">
                <a:hlinkClick r:id="rId2"/>
              </a:rPr>
              <a:t>https://youtu.be/2G6xMcUUbEA?t=32</a:t>
            </a:r>
            <a:endParaRPr lang="en-US" altLang="zh-CN" sz="2800" u="sng" dirty="0"/>
          </a:p>
          <a:p>
            <a:endParaRPr kumimoji="1" lang="en-US" altLang="zh-CN" u="sng" dirty="0"/>
          </a:p>
          <a:p>
            <a:endParaRPr kumimoji="1" lang="en-US" altLang="zh-CN" u="sng" dirty="0"/>
          </a:p>
          <a:p>
            <a:r>
              <a:rPr lang="en-US" altLang="zh-CN" sz="2800" u="sng" dirty="0">
                <a:hlinkClick r:id="rId3"/>
              </a:rPr>
              <a:t>https://www.youtube.com/watch?v=L7PfGTtUC84</a:t>
            </a:r>
            <a:endParaRPr kumimoji="1" lang="en-US" altLang="zh-CN" sz="2800" dirty="0"/>
          </a:p>
        </p:txBody>
      </p:sp>
    </p:spTree>
    <p:extLst>
      <p:ext uri="{BB962C8B-B14F-4D97-AF65-F5344CB8AC3E}">
        <p14:creationId xmlns:p14="http://schemas.microsoft.com/office/powerpoint/2010/main" val="167532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 calcmode="lin" valueType="num">
                                      <p:cBhvr additive="base">
                                        <p:cTn id="2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332" y="427338"/>
            <a:ext cx="8333388" cy="1447800"/>
          </a:xfrm>
        </p:spPr>
        <p:txBody>
          <a:bodyPr numCol="1"/>
          <a:lstStyle/>
          <a:p>
            <a:r>
              <a:rPr lang="en-US" altLang="zh-CN" sz="3200" b="1" dirty="0"/>
              <a:t>Now</a:t>
            </a:r>
            <a:r>
              <a:rPr lang="zh-CN" altLang="en-US" sz="3200" b="1" dirty="0"/>
              <a:t> </a:t>
            </a:r>
            <a:r>
              <a:rPr lang="en-US" altLang="zh-CN" sz="3200" b="1" dirty="0"/>
              <a:t>For the Real</a:t>
            </a:r>
            <a:r>
              <a:rPr lang="zh-CN" altLang="en-US" sz="3200" b="1" dirty="0"/>
              <a:t> </a:t>
            </a:r>
            <a:r>
              <a:rPr lang="en-US" altLang="zh-CN" sz="3200" b="1" dirty="0"/>
              <a:t>concert experience... ... </a:t>
            </a:r>
            <a:br>
              <a:rPr lang="en-US" sz="3200" b="1" dirty="0"/>
            </a:br>
            <a:endParaRPr lang="en-US" sz="3200" b="1" dirty="0"/>
          </a:p>
        </p:txBody>
      </p:sp>
      <p:sp>
        <p:nvSpPr>
          <p:cNvPr id="4" name="Text Placeholder 3"/>
          <p:cNvSpPr>
            <a:spLocks noGrp="1"/>
          </p:cNvSpPr>
          <p:nvPr>
            <p:ph type="body" sz="half" idx="2"/>
          </p:nvPr>
        </p:nvSpPr>
        <p:spPr>
          <a:xfrm>
            <a:off x="1154954" y="1705232"/>
            <a:ext cx="10188549" cy="3793525"/>
          </a:xfrm>
        </p:spPr>
        <p:txBody>
          <a:bodyPr numCol="1">
            <a:normAutofit lnSpcReduction="10000"/>
          </a:bodyPr>
          <a:lstStyle/>
          <a:p>
            <a:r>
              <a:rPr lang="en-US" altLang="zh-CN" sz="3200" b="1" dirty="0"/>
              <a:t>The size of orchestra</a:t>
            </a:r>
            <a:r>
              <a:rPr lang="en-US" altLang="zh-CN" sz="2800" dirty="0"/>
              <a:t>: </a:t>
            </a:r>
          </a:p>
          <a:p>
            <a:br>
              <a:rPr lang="en-US" altLang="zh-CN" sz="2800" dirty="0"/>
            </a:br>
            <a:r>
              <a:rPr lang="en-US" altLang="zh-CN" sz="2800" dirty="0"/>
              <a:t>Symphonies are almost always scored for an orchestra consisting of </a:t>
            </a:r>
            <a:r>
              <a:rPr lang="en-US" altLang="zh-CN" sz="2800" b="1" dirty="0"/>
              <a:t>a </a:t>
            </a:r>
            <a:r>
              <a:rPr lang="en-US" altLang="zh-CN" sz="2800" b="1" dirty="0">
                <a:hlinkClick r:id="rId2"/>
              </a:rPr>
              <a:t>string section</a:t>
            </a:r>
            <a:r>
              <a:rPr lang="en-US" altLang="zh-CN" sz="2800" dirty="0"/>
              <a:t> (</a:t>
            </a:r>
            <a:r>
              <a:rPr lang="en-US" altLang="zh-CN" sz="2800" dirty="0">
                <a:hlinkClick r:id="rId3"/>
              </a:rPr>
              <a:t>violin</a:t>
            </a:r>
            <a:r>
              <a:rPr lang="en-US" altLang="zh-CN" sz="2800" dirty="0"/>
              <a:t>, </a:t>
            </a:r>
            <a:r>
              <a:rPr lang="en-US" altLang="zh-CN" sz="2800" dirty="0">
                <a:hlinkClick r:id="rId4"/>
              </a:rPr>
              <a:t>viola</a:t>
            </a:r>
            <a:r>
              <a:rPr lang="en-US" altLang="zh-CN" sz="2800" dirty="0"/>
              <a:t>, </a:t>
            </a:r>
            <a:r>
              <a:rPr lang="en-US" altLang="zh-CN" sz="2800" dirty="0">
                <a:hlinkClick r:id="rId5"/>
              </a:rPr>
              <a:t>cello</a:t>
            </a:r>
            <a:r>
              <a:rPr lang="en-US" altLang="zh-CN" sz="2800" dirty="0"/>
              <a:t>, and </a:t>
            </a:r>
            <a:r>
              <a:rPr lang="en-US" altLang="zh-CN" sz="2800" dirty="0">
                <a:hlinkClick r:id="rId6"/>
              </a:rPr>
              <a:t>double bass</a:t>
            </a:r>
            <a:r>
              <a:rPr lang="en-US" altLang="zh-CN" sz="2800" dirty="0"/>
              <a:t>), </a:t>
            </a:r>
            <a:r>
              <a:rPr lang="en-US" altLang="zh-CN" sz="2800" b="1" dirty="0">
                <a:hlinkClick r:id="rId7"/>
              </a:rPr>
              <a:t>brass</a:t>
            </a:r>
            <a:r>
              <a:rPr lang="en-US" altLang="zh-CN" sz="2800" b="1" dirty="0"/>
              <a:t>, </a:t>
            </a:r>
            <a:r>
              <a:rPr lang="en-US" altLang="zh-CN" sz="2800" b="1" dirty="0">
                <a:hlinkClick r:id="rId8"/>
              </a:rPr>
              <a:t>woodwind</a:t>
            </a:r>
            <a:r>
              <a:rPr lang="en-US" altLang="zh-CN" sz="2800" b="1" dirty="0"/>
              <a:t>, and </a:t>
            </a:r>
            <a:r>
              <a:rPr lang="en-US" altLang="zh-CN" sz="2800" b="1" dirty="0">
                <a:hlinkClick r:id="rId9"/>
              </a:rPr>
              <a:t>percussion</a:t>
            </a:r>
            <a:r>
              <a:rPr lang="en-US" altLang="zh-CN" sz="2800" b="1" dirty="0"/>
              <a:t> </a:t>
            </a:r>
            <a:r>
              <a:rPr lang="en-US" altLang="zh-CN" sz="2800" b="1" dirty="0">
                <a:hlinkClick r:id="rId10"/>
              </a:rPr>
              <a:t>instruments</a:t>
            </a:r>
            <a:r>
              <a:rPr lang="en-US" altLang="zh-CN" sz="2800" dirty="0"/>
              <a:t> which altogether number about </a:t>
            </a:r>
            <a:r>
              <a:rPr lang="en-US" altLang="zh-CN" sz="2800" b="1" dirty="0"/>
              <a:t>30 to100 musicians</a:t>
            </a:r>
            <a:r>
              <a:rPr lang="en-US" altLang="zh-CN" sz="2800" dirty="0"/>
              <a:t>. </a:t>
            </a:r>
          </a:p>
          <a:p>
            <a:br>
              <a:rPr lang="en-US" altLang="zh-CN" sz="2400" dirty="0"/>
            </a:br>
            <a:endParaRPr lang="en-US" sz="2400" dirty="0"/>
          </a:p>
        </p:txBody>
      </p:sp>
    </p:spTree>
    <p:extLst>
      <p:ext uri="{BB962C8B-B14F-4D97-AF65-F5344CB8AC3E}">
        <p14:creationId xmlns:p14="http://schemas.microsoft.com/office/powerpoint/2010/main" val="322348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内容占位符 1"/>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05000" y="1341120"/>
            <a:ext cx="8717280" cy="4922520"/>
          </a:xfrm>
        </p:spPr>
      </p:pic>
      <p:sp>
        <p:nvSpPr>
          <p:cNvPr id="4" name="Title 1"/>
          <p:cNvSpPr>
            <a:spLocks noGrp="1"/>
          </p:cNvSpPr>
          <p:nvPr>
            <p:ph type="title"/>
          </p:nvPr>
        </p:nvSpPr>
        <p:spPr>
          <a:xfrm>
            <a:off x="506628" y="543697"/>
            <a:ext cx="10268052" cy="1161270"/>
          </a:xfrm>
        </p:spPr>
        <p:txBody>
          <a:bodyPr numCol="1"/>
          <a:lstStyle/>
          <a:p>
            <a:r>
              <a:rPr lang="en-US" sz="3200" b="1" dirty="0"/>
              <a:t>The layout of a symphony orchestra</a:t>
            </a:r>
          </a:p>
        </p:txBody>
      </p:sp>
    </p:spTree>
    <p:extLst>
      <p:ext uri="{BB962C8B-B14F-4D97-AF65-F5344CB8AC3E}">
        <p14:creationId xmlns:p14="http://schemas.microsoft.com/office/powerpoint/2010/main" val="62163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06628" y="543697"/>
            <a:ext cx="10268052" cy="1161270"/>
          </a:xfrm>
        </p:spPr>
        <p:txBody>
          <a:bodyPr numCol="1"/>
          <a:lstStyle/>
          <a:p>
            <a:r>
              <a:rPr lang="en-US" sz="3200" b="1" dirty="0"/>
              <a:t>The layout of a symphony orchestra</a:t>
            </a:r>
          </a:p>
        </p:txBody>
      </p:sp>
      <p:pic>
        <p:nvPicPr>
          <p:cNvPr id="5" name="内容占位符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03313" y="1280160"/>
            <a:ext cx="9671367" cy="5227320"/>
          </a:xfrm>
        </p:spPr>
      </p:pic>
    </p:spTree>
    <p:extLst>
      <p:ext uri="{BB962C8B-B14F-4D97-AF65-F5344CB8AC3E}">
        <p14:creationId xmlns:p14="http://schemas.microsoft.com/office/powerpoint/2010/main" val="326527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06628" y="543697"/>
            <a:ext cx="10268052" cy="1161270"/>
          </a:xfrm>
        </p:spPr>
        <p:txBody>
          <a:bodyPr numCol="1"/>
          <a:lstStyle/>
          <a:p>
            <a:r>
              <a:rPr lang="en-US" sz="3200" b="1" dirty="0"/>
              <a:t>The conductor </a:t>
            </a:r>
          </a:p>
        </p:txBody>
      </p:sp>
      <p:sp>
        <p:nvSpPr>
          <p:cNvPr id="3" name="内容占位符 2"/>
          <p:cNvSpPr>
            <a:spLocks noGrp="1"/>
          </p:cNvSpPr>
          <p:nvPr>
            <p:ph sz="half" idx="1"/>
          </p:nvPr>
        </p:nvSpPr>
        <p:spPr>
          <a:xfrm>
            <a:off x="1103312" y="1432561"/>
            <a:ext cx="9793288" cy="1112519"/>
          </a:xfrm>
        </p:spPr>
        <p:txBody>
          <a:bodyPr>
            <a:normAutofit/>
          </a:bodyPr>
          <a:lstStyle/>
          <a:p>
            <a:r>
              <a:rPr lang="en-US" altLang="zh-CN" sz="2800" dirty="0"/>
              <a:t>What does the conductor do on the stage and why is he/she important?</a:t>
            </a:r>
            <a:endParaRPr kumimoji="1" lang="zh-CN" altLang="en-US" sz="2800" dirty="0"/>
          </a:p>
        </p:txBody>
      </p:sp>
      <p:sp>
        <p:nvSpPr>
          <p:cNvPr id="6" name="文本框 5"/>
          <p:cNvSpPr txBox="1"/>
          <p:nvPr/>
        </p:nvSpPr>
        <p:spPr>
          <a:xfrm>
            <a:off x="1600200" y="2987040"/>
            <a:ext cx="8945880" cy="2800767"/>
          </a:xfrm>
          <a:prstGeom prst="rect">
            <a:avLst/>
          </a:prstGeom>
          <a:noFill/>
        </p:spPr>
        <p:txBody>
          <a:bodyPr wrap="square" rtlCol="0">
            <a:spAutoFit/>
          </a:bodyPr>
          <a:lstStyle/>
          <a:p>
            <a:pPr algn="ctr"/>
            <a:r>
              <a:rPr lang="en-US" altLang="zh-CN" sz="2800" dirty="0"/>
              <a:t>The primary responsibilities of the conductor are to </a:t>
            </a:r>
            <a:r>
              <a:rPr lang="en-US" altLang="zh-CN" sz="2800" b="1" dirty="0"/>
              <a:t>unify performers</a:t>
            </a:r>
            <a:r>
              <a:rPr lang="en-US" altLang="zh-CN" sz="2800" dirty="0"/>
              <a:t>, </a:t>
            </a:r>
            <a:r>
              <a:rPr lang="en-US" altLang="zh-CN" sz="2800" b="1" dirty="0"/>
              <a:t>set the tempo</a:t>
            </a:r>
            <a:r>
              <a:rPr lang="en-US" altLang="zh-CN" sz="2800" dirty="0"/>
              <a:t>, execute clear preparations and beats, listen critically and </a:t>
            </a:r>
            <a:r>
              <a:rPr lang="en-US" altLang="zh-CN" sz="2800" b="1" dirty="0"/>
              <a:t>shape the sound of the ensemble</a:t>
            </a:r>
            <a:r>
              <a:rPr lang="en-US" altLang="zh-CN" sz="2800" dirty="0"/>
              <a:t>, and to control the interpretation and pacing of the music.</a:t>
            </a:r>
          </a:p>
          <a:p>
            <a:br>
              <a:rPr lang="en-US" altLang="zh-CN" dirty="0"/>
            </a:br>
            <a:endParaRPr kumimoji="1" lang="zh-CN" altLang="en-US" dirty="0"/>
          </a:p>
        </p:txBody>
      </p:sp>
    </p:spTree>
    <p:extLst>
      <p:ext uri="{BB962C8B-B14F-4D97-AF65-F5344CB8AC3E}">
        <p14:creationId xmlns:p14="http://schemas.microsoft.com/office/powerpoint/2010/main" val="204859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06628" y="543697"/>
            <a:ext cx="10268052" cy="1161270"/>
          </a:xfrm>
        </p:spPr>
        <p:txBody>
          <a:bodyPr numCol="1"/>
          <a:lstStyle/>
          <a:p>
            <a:r>
              <a:rPr lang="en-US" sz="3200" b="1" dirty="0"/>
              <a:t>A Brief Review </a:t>
            </a:r>
          </a:p>
        </p:txBody>
      </p:sp>
      <p:sp>
        <p:nvSpPr>
          <p:cNvPr id="3" name="内容占位符 2"/>
          <p:cNvSpPr>
            <a:spLocks noGrp="1"/>
          </p:cNvSpPr>
          <p:nvPr>
            <p:ph sz="half" idx="1"/>
          </p:nvPr>
        </p:nvSpPr>
        <p:spPr>
          <a:xfrm>
            <a:off x="1103312" y="1432561"/>
            <a:ext cx="9793288" cy="5029199"/>
          </a:xfrm>
        </p:spPr>
        <p:txBody>
          <a:bodyPr>
            <a:normAutofit/>
          </a:bodyPr>
          <a:lstStyle/>
          <a:p>
            <a:r>
              <a:rPr kumimoji="1" lang="en-US" altLang="zh-CN" sz="2800" dirty="0"/>
              <a:t>Symphony’s advantage in which elements of music make it becomes </a:t>
            </a:r>
            <a:r>
              <a:rPr lang="en-US" altLang="zh-CN" sz="2800" dirty="0"/>
              <a:t>the preeminent genre</a:t>
            </a:r>
            <a:r>
              <a:rPr lang="en-US" altLang="zh-CN" sz="2800" b="1" dirty="0"/>
              <a:t> </a:t>
            </a:r>
            <a:r>
              <a:rPr lang="en-US" altLang="zh-CN" sz="2800" dirty="0"/>
              <a:t>of orchestral music? </a:t>
            </a:r>
            <a:r>
              <a:rPr kumimoji="1" lang="en-US" altLang="zh-CN" sz="2800" dirty="0"/>
              <a:t>(please name at least 3 elements)</a:t>
            </a:r>
            <a:endParaRPr lang="en-US" altLang="zh-CN" sz="2800" dirty="0"/>
          </a:p>
          <a:p>
            <a:endParaRPr kumimoji="1" lang="en-US" altLang="zh-CN" sz="2800" dirty="0"/>
          </a:p>
          <a:p>
            <a:r>
              <a:rPr kumimoji="1" lang="en-US" altLang="zh-CN" sz="2800" dirty="0"/>
              <a:t>How many elements of music are controlled by the conductor during a symphonic orchestra concert? (please name at least 3 elements)</a:t>
            </a:r>
            <a:endParaRPr kumimoji="1" lang="zh-CN" altLang="en-US" sz="2800" dirty="0"/>
          </a:p>
        </p:txBody>
      </p:sp>
      <p:sp>
        <p:nvSpPr>
          <p:cNvPr id="6" name="文本框 5"/>
          <p:cNvSpPr txBox="1"/>
          <p:nvPr/>
        </p:nvSpPr>
        <p:spPr>
          <a:xfrm>
            <a:off x="1600200" y="2987040"/>
            <a:ext cx="8945880" cy="646331"/>
          </a:xfrm>
          <a:prstGeom prst="rect">
            <a:avLst/>
          </a:prstGeom>
          <a:noFill/>
        </p:spPr>
        <p:txBody>
          <a:bodyPr wrap="square" rtlCol="0">
            <a:spAutoFit/>
          </a:bodyPr>
          <a:lstStyle/>
          <a:p>
            <a:br>
              <a:rPr lang="en-US" altLang="zh-CN" dirty="0"/>
            </a:br>
            <a:endParaRPr kumimoji="1" lang="zh-CN" altLang="en-US" dirty="0"/>
          </a:p>
        </p:txBody>
      </p:sp>
    </p:spTree>
    <p:extLst>
      <p:ext uri="{BB962C8B-B14F-4D97-AF65-F5344CB8AC3E}">
        <p14:creationId xmlns:p14="http://schemas.microsoft.com/office/powerpoint/2010/main" val="67887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 y="-1264920"/>
            <a:ext cx="12496800" cy="9372600"/>
          </a:xfrm>
          <a:prstGeom prst="rect">
            <a:avLst/>
          </a:prstGeom>
        </p:spPr>
      </p:pic>
    </p:spTree>
    <p:extLst>
      <p:ext uri="{BB962C8B-B14F-4D97-AF65-F5344CB8AC3E}">
        <p14:creationId xmlns:p14="http://schemas.microsoft.com/office/powerpoint/2010/main" val="1870912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06628" y="543697"/>
            <a:ext cx="10268052" cy="1161270"/>
          </a:xfrm>
        </p:spPr>
        <p:txBody>
          <a:bodyPr numCol="1"/>
          <a:lstStyle/>
          <a:p>
            <a:r>
              <a:rPr kumimoji="1" lang="en-US" altLang="zh-CN" sz="3200" b="1" dirty="0"/>
              <a:t>The concert program</a:t>
            </a:r>
            <a:endParaRPr lang="en-US" sz="3200" b="1" dirty="0"/>
          </a:p>
        </p:txBody>
      </p:sp>
      <p:sp>
        <p:nvSpPr>
          <p:cNvPr id="3" name="内容占位符 2"/>
          <p:cNvSpPr>
            <a:spLocks noGrp="1"/>
          </p:cNvSpPr>
          <p:nvPr>
            <p:ph sz="half" idx="1"/>
          </p:nvPr>
        </p:nvSpPr>
        <p:spPr>
          <a:xfrm>
            <a:off x="506628" y="1950720"/>
            <a:ext cx="5221288" cy="4511040"/>
          </a:xfrm>
        </p:spPr>
        <p:txBody>
          <a:bodyPr>
            <a:normAutofit/>
          </a:bodyPr>
          <a:lstStyle/>
          <a:p>
            <a:r>
              <a:rPr kumimoji="1" lang="en-US" altLang="zh-CN" sz="2800" dirty="0"/>
              <a:t>Concert program(program notes) serve two purposes:                            to provide historical and background information on the piece and the composer; and to give the audience some sense of what to expect, and</a:t>
            </a:r>
            <a:r>
              <a:rPr kumimoji="1" lang="zh-CN" altLang="en-US" sz="2800" dirty="0"/>
              <a:t> </a:t>
            </a:r>
            <a:r>
              <a:rPr kumimoji="1" lang="en-US" altLang="zh-CN" sz="2800" dirty="0"/>
              <a:t>what to listen for, when listening to the work.</a:t>
            </a:r>
            <a:endParaRPr kumimoji="1" lang="zh-CN" altLang="en-US" sz="2800" dirty="0"/>
          </a:p>
        </p:txBody>
      </p:sp>
      <p:sp>
        <p:nvSpPr>
          <p:cNvPr id="6" name="文本框 5"/>
          <p:cNvSpPr txBox="1"/>
          <p:nvPr/>
        </p:nvSpPr>
        <p:spPr>
          <a:xfrm>
            <a:off x="1600200" y="2987040"/>
            <a:ext cx="8945880" cy="646331"/>
          </a:xfrm>
          <a:prstGeom prst="rect">
            <a:avLst/>
          </a:prstGeom>
          <a:noFill/>
        </p:spPr>
        <p:txBody>
          <a:bodyPr wrap="square" rtlCol="0">
            <a:spAutoFit/>
          </a:bodyPr>
          <a:lstStyle/>
          <a:p>
            <a:br>
              <a:rPr lang="en-US" altLang="zh-CN" dirty="0"/>
            </a:br>
            <a:endParaRPr kumimoji="1" lang="zh-CN" altLang="en-US" dirty="0"/>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4561" y="1704967"/>
            <a:ext cx="5760720" cy="4756793"/>
          </a:xfrm>
          <a:prstGeom prst="rect">
            <a:avLst/>
          </a:prstGeom>
        </p:spPr>
      </p:pic>
    </p:spTree>
    <p:extLst>
      <p:ext uri="{BB962C8B-B14F-4D97-AF65-F5344CB8AC3E}">
        <p14:creationId xmlns:p14="http://schemas.microsoft.com/office/powerpoint/2010/main" val="1858422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06628" y="543697"/>
            <a:ext cx="10268052" cy="1161270"/>
          </a:xfrm>
        </p:spPr>
        <p:txBody>
          <a:bodyPr numCol="1"/>
          <a:lstStyle/>
          <a:p>
            <a:r>
              <a:rPr lang="en-US" sz="3200" b="1" dirty="0"/>
              <a:t>And Here is one more thing... ...</a:t>
            </a:r>
          </a:p>
        </p:txBody>
      </p:sp>
      <p:sp>
        <p:nvSpPr>
          <p:cNvPr id="3" name="内容占位符 2"/>
          <p:cNvSpPr>
            <a:spLocks noGrp="1"/>
          </p:cNvSpPr>
          <p:nvPr>
            <p:ph sz="half" idx="1"/>
          </p:nvPr>
        </p:nvSpPr>
        <p:spPr>
          <a:xfrm>
            <a:off x="1237456" y="2590800"/>
            <a:ext cx="9793288" cy="1112519"/>
          </a:xfrm>
        </p:spPr>
        <p:txBody>
          <a:bodyPr>
            <a:normAutofit fontScale="25000" lnSpcReduction="20000"/>
          </a:bodyPr>
          <a:lstStyle/>
          <a:p>
            <a:pPr algn="ctr">
              <a:lnSpc>
                <a:spcPct val="220000"/>
              </a:lnSpc>
            </a:pPr>
            <a:r>
              <a:rPr lang="en-US" altLang="zh-CN" sz="14400" b="1" dirty="0"/>
              <a:t>please don’t clap between movements!!!                       </a:t>
            </a:r>
            <a:r>
              <a:rPr lang="en-US" altLang="zh-CN" sz="14400" dirty="0"/>
              <a:t>😄 😄 😄 😄 😄 😄 😄 😄 😄 😄 😄 😄 😄 😄 </a:t>
            </a:r>
            <a:br>
              <a:rPr lang="en-US" altLang="zh-CN" sz="2800" dirty="0"/>
            </a:br>
            <a:endParaRPr kumimoji="1" lang="zh-CN" altLang="en-US" sz="2800" dirty="0"/>
          </a:p>
        </p:txBody>
      </p:sp>
    </p:spTree>
    <p:extLst>
      <p:ext uri="{BB962C8B-B14F-4D97-AF65-F5344CB8AC3E}">
        <p14:creationId xmlns:p14="http://schemas.microsoft.com/office/powerpoint/2010/main" val="1659835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linds(horizont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0374" y="833718"/>
            <a:ext cx="10810586" cy="1117002"/>
          </a:xfrm>
        </p:spPr>
        <p:txBody>
          <a:bodyPr/>
          <a:lstStyle/>
          <a:p>
            <a:r>
              <a:rPr kumimoji="1" lang="en-US" altLang="zh-CN" sz="3200" b="1" dirty="0"/>
              <a:t>The</a:t>
            </a:r>
            <a:r>
              <a:rPr kumimoji="1" lang="zh-CN" altLang="en-US" sz="3200" b="1" dirty="0"/>
              <a:t> </a:t>
            </a:r>
            <a:r>
              <a:rPr kumimoji="1" lang="en-US" altLang="zh-CN" sz="3200" b="1" dirty="0"/>
              <a:t>common-practice period</a:t>
            </a:r>
            <a:r>
              <a:rPr kumimoji="1" lang="zh-CN" altLang="en-US" sz="3200" b="1" dirty="0"/>
              <a:t> </a:t>
            </a:r>
            <a:r>
              <a:rPr kumimoji="1" lang="en-US" altLang="zh-CN" sz="3200" b="1" dirty="0"/>
              <a:t>of</a:t>
            </a:r>
            <a:r>
              <a:rPr kumimoji="1" lang="zh-CN" altLang="en-US" sz="3200" b="1" dirty="0"/>
              <a:t> </a:t>
            </a:r>
            <a:r>
              <a:rPr kumimoji="1" lang="en-US" altLang="zh-CN" sz="3200" b="1" dirty="0"/>
              <a:t>classical</a:t>
            </a:r>
            <a:r>
              <a:rPr kumimoji="1" lang="zh-CN" altLang="en-US" sz="3200" b="1" dirty="0"/>
              <a:t> </a:t>
            </a:r>
            <a:r>
              <a:rPr kumimoji="1" lang="en-US" altLang="zh-CN" sz="3200" b="1" dirty="0"/>
              <a:t>music</a:t>
            </a:r>
            <a:r>
              <a:rPr kumimoji="1" lang="en-US" altLang="zh-CN" sz="3200" dirty="0"/>
              <a:t>:</a:t>
            </a:r>
            <a:endParaRPr kumimoji="1" lang="zh-CN" altLang="en-US" sz="3200" dirty="0"/>
          </a:p>
        </p:txBody>
      </p:sp>
      <p:sp>
        <p:nvSpPr>
          <p:cNvPr id="5" name="文本框 4"/>
          <p:cNvSpPr txBox="1"/>
          <p:nvPr/>
        </p:nvSpPr>
        <p:spPr>
          <a:xfrm>
            <a:off x="1262207" y="2636520"/>
            <a:ext cx="9646920" cy="2800767"/>
          </a:xfrm>
          <a:prstGeom prst="rect">
            <a:avLst/>
          </a:prstGeom>
          <a:noFill/>
        </p:spPr>
        <p:txBody>
          <a:bodyPr wrap="square" rtlCol="0">
            <a:spAutoFit/>
          </a:bodyPr>
          <a:lstStyle/>
          <a:p>
            <a:pPr algn="ctr"/>
            <a:r>
              <a:rPr lang="en-US" altLang="zh-CN" sz="2800" dirty="0"/>
              <a:t>In the history of European art music, the common practice period is the era of the tonal system. The period saw considerable stylistic evolution, with some patterns and conventions flourishing and then declining, for example, the sonata form.</a:t>
            </a:r>
          </a:p>
          <a:p>
            <a:br>
              <a:rPr lang="en-US" altLang="zh-CN" dirty="0"/>
            </a:br>
            <a:endParaRPr kumimoji="1" lang="zh-CN" altLang="en-US" dirty="0"/>
          </a:p>
        </p:txBody>
      </p:sp>
    </p:spTree>
    <p:extLst>
      <p:ext uri="{BB962C8B-B14F-4D97-AF65-F5344CB8AC3E}">
        <p14:creationId xmlns:p14="http://schemas.microsoft.com/office/powerpoint/2010/main" val="1981809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0374" y="833718"/>
            <a:ext cx="10810586" cy="1117002"/>
          </a:xfrm>
        </p:spPr>
        <p:txBody>
          <a:bodyPr/>
          <a:lstStyle/>
          <a:p>
            <a:r>
              <a:rPr kumimoji="1" lang="en-US" altLang="zh-CN" sz="3200" b="1" dirty="0"/>
              <a:t>The</a:t>
            </a:r>
            <a:r>
              <a:rPr kumimoji="1" lang="zh-CN" altLang="en-US" sz="3200" b="1" dirty="0"/>
              <a:t> </a:t>
            </a:r>
            <a:r>
              <a:rPr kumimoji="1" lang="en-US" altLang="zh-CN" sz="3200" b="1" dirty="0"/>
              <a:t>common-practice period period</a:t>
            </a:r>
            <a:r>
              <a:rPr kumimoji="1" lang="zh-CN" altLang="en-US" sz="3200" b="1" dirty="0"/>
              <a:t> </a:t>
            </a:r>
            <a:r>
              <a:rPr kumimoji="1" lang="en-US" altLang="zh-CN" sz="3200" b="1" dirty="0"/>
              <a:t>of</a:t>
            </a:r>
            <a:r>
              <a:rPr kumimoji="1" lang="zh-CN" altLang="en-US" sz="3200" b="1" dirty="0"/>
              <a:t> </a:t>
            </a:r>
            <a:r>
              <a:rPr kumimoji="1" lang="en-US" altLang="zh-CN" sz="3200" b="1" dirty="0"/>
              <a:t>classical</a:t>
            </a:r>
            <a:r>
              <a:rPr kumimoji="1" lang="zh-CN" altLang="en-US" sz="3200" b="1" dirty="0"/>
              <a:t> </a:t>
            </a:r>
            <a:r>
              <a:rPr kumimoji="1" lang="en-US" altLang="zh-CN" sz="3200" b="1" dirty="0"/>
              <a:t>music</a:t>
            </a:r>
            <a:r>
              <a:rPr kumimoji="1" lang="en-US" altLang="zh-CN" sz="3200" dirty="0"/>
              <a:t>:</a:t>
            </a:r>
            <a:endParaRPr kumimoji="1" lang="zh-CN" altLang="en-US" sz="3200" dirty="0"/>
          </a:p>
        </p:txBody>
      </p:sp>
      <p:sp>
        <p:nvSpPr>
          <p:cNvPr id="3" name="内容占位符 2"/>
          <p:cNvSpPr>
            <a:spLocks noGrp="1"/>
          </p:cNvSpPr>
          <p:nvPr>
            <p:ph sz="half" idx="1"/>
          </p:nvPr>
        </p:nvSpPr>
        <p:spPr>
          <a:xfrm>
            <a:off x="2307272" y="2880059"/>
            <a:ext cx="8558848" cy="2313305"/>
          </a:xfrm>
        </p:spPr>
        <p:txBody>
          <a:bodyPr/>
          <a:lstStyle/>
          <a:p>
            <a:r>
              <a:rPr lang="en-US" altLang="zh-CN" sz="2800" dirty="0"/>
              <a:t>The</a:t>
            </a:r>
            <a:r>
              <a:rPr lang="zh-CN" altLang="en-US" sz="2800" dirty="0"/>
              <a:t> </a:t>
            </a:r>
            <a:r>
              <a:rPr lang="en-US" altLang="zh-CN" sz="2800" dirty="0"/>
              <a:t>Baroque</a:t>
            </a:r>
            <a:r>
              <a:rPr lang="zh-CN" altLang="en-US" sz="2800" dirty="0"/>
              <a:t> </a:t>
            </a:r>
            <a:r>
              <a:rPr lang="en-US" altLang="zh-CN" sz="2800" dirty="0"/>
              <a:t>period</a:t>
            </a:r>
            <a:r>
              <a:rPr lang="zh-CN" altLang="en-US" sz="2800" dirty="0"/>
              <a:t> </a:t>
            </a:r>
            <a:r>
              <a:rPr lang="en-US" altLang="zh-CN" sz="2800" dirty="0"/>
              <a:t>(1600-1750)</a:t>
            </a:r>
          </a:p>
          <a:p>
            <a:r>
              <a:rPr lang="en-US" altLang="zh-CN" sz="2800" dirty="0"/>
              <a:t>The</a:t>
            </a:r>
            <a:r>
              <a:rPr lang="zh-CN" altLang="en-US" sz="2800" dirty="0"/>
              <a:t> </a:t>
            </a:r>
            <a:r>
              <a:rPr lang="en-US" altLang="zh-CN" sz="2800" dirty="0"/>
              <a:t>Classical</a:t>
            </a:r>
            <a:r>
              <a:rPr lang="zh-CN" altLang="en-US" sz="2800" dirty="0"/>
              <a:t> </a:t>
            </a:r>
            <a:r>
              <a:rPr lang="en-US" altLang="zh-CN" sz="2800" dirty="0"/>
              <a:t>period</a:t>
            </a:r>
            <a:r>
              <a:rPr lang="zh-CN" altLang="en-US" sz="2800" dirty="0"/>
              <a:t> </a:t>
            </a:r>
            <a:r>
              <a:rPr lang="en-US" altLang="zh-CN" sz="2800" dirty="0"/>
              <a:t>(1770-1820)</a:t>
            </a:r>
          </a:p>
          <a:p>
            <a:r>
              <a:rPr kumimoji="1" lang="en-US" altLang="zh-CN" sz="2800" dirty="0"/>
              <a:t>The Romantic period (1810-1910)</a:t>
            </a:r>
          </a:p>
        </p:txBody>
      </p:sp>
    </p:spTree>
    <p:extLst>
      <p:ext uri="{BB962C8B-B14F-4D97-AF65-F5344CB8AC3E}">
        <p14:creationId xmlns:p14="http://schemas.microsoft.com/office/powerpoint/2010/main" val="1331427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 y="792480"/>
            <a:ext cx="9395514" cy="1060768"/>
          </a:xfrm>
        </p:spPr>
        <p:txBody>
          <a:bodyPr numCol="1">
            <a:noAutofit/>
          </a:bodyPr>
          <a:lstStyle/>
          <a:p>
            <a:r>
              <a:rPr lang="en-US" altLang="zh-CN" sz="3200" b="1" dirty="0"/>
              <a:t>The historical development of the symphony</a:t>
            </a:r>
            <a:br>
              <a:rPr lang="en-US" altLang="zh-CN" sz="3200" dirty="0"/>
            </a:br>
            <a:br>
              <a:rPr lang="en-US" altLang="zh-CN" sz="3200" dirty="0"/>
            </a:br>
            <a:endParaRPr lang="en-US" sz="3200" dirty="0"/>
          </a:p>
        </p:txBody>
      </p:sp>
      <p:sp>
        <p:nvSpPr>
          <p:cNvPr id="3" name="内容占位符 2"/>
          <p:cNvSpPr>
            <a:spLocks noGrp="1"/>
          </p:cNvSpPr>
          <p:nvPr>
            <p:ph idx="1"/>
          </p:nvPr>
        </p:nvSpPr>
        <p:spPr>
          <a:xfrm>
            <a:off x="794393" y="2051222"/>
            <a:ext cx="9832418" cy="1112107"/>
          </a:xfrm>
        </p:spPr>
        <p:txBody>
          <a:bodyPr/>
          <a:lstStyle/>
          <a:p>
            <a:r>
              <a:rPr lang="en-US" altLang="zh-CN" sz="2800" dirty="0"/>
              <a:t>17th century symphonic music: the origin of the genre	</a:t>
            </a:r>
            <a:endParaRPr lang="en-US" altLang="zh-CN" dirty="0"/>
          </a:p>
        </p:txBody>
      </p:sp>
      <p:sp>
        <p:nvSpPr>
          <p:cNvPr id="4" name="文本框 3"/>
          <p:cNvSpPr txBox="1"/>
          <p:nvPr/>
        </p:nvSpPr>
        <p:spPr>
          <a:xfrm>
            <a:off x="1235676" y="3064476"/>
            <a:ext cx="9564129" cy="2246769"/>
          </a:xfrm>
          <a:prstGeom prst="rect">
            <a:avLst/>
          </a:prstGeom>
          <a:noFill/>
        </p:spPr>
        <p:txBody>
          <a:bodyPr wrap="square" rtlCol="0">
            <a:spAutoFit/>
          </a:bodyPr>
          <a:lstStyle/>
          <a:p>
            <a:pPr algn="ctr"/>
            <a:r>
              <a:rPr lang="en-US" altLang="zh-CN" sz="2800" dirty="0"/>
              <a:t>‘Symphony’ or ‘sinfonia’ was applied to introductory movements to operas, oratorios, and cantatas. In general, it was an instrumental introduction of a larger framework.</a:t>
            </a:r>
          </a:p>
          <a:p>
            <a:endParaRPr kumimoji="1" lang="zh-CN" altLang="en-US" sz="2800" dirty="0"/>
          </a:p>
        </p:txBody>
      </p:sp>
    </p:spTree>
    <p:extLst>
      <p:ext uri="{BB962C8B-B14F-4D97-AF65-F5344CB8AC3E}">
        <p14:creationId xmlns:p14="http://schemas.microsoft.com/office/powerpoint/2010/main" val="3974106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Autofit/>
          </a:bodyPr>
          <a:lstStyle/>
          <a:p>
            <a:r>
              <a:rPr lang="en-US" altLang="zh-CN" sz="3200" b="1" dirty="0"/>
              <a:t>The historical development of the symphony</a:t>
            </a:r>
            <a:br>
              <a:rPr lang="en-US" altLang="zh-CN" sz="3200" dirty="0"/>
            </a:br>
            <a:br>
              <a:rPr lang="en-US" altLang="zh-CN" sz="3200" dirty="0"/>
            </a:br>
            <a:endParaRPr lang="en-US" sz="3200" dirty="0"/>
          </a:p>
        </p:txBody>
      </p:sp>
      <p:sp>
        <p:nvSpPr>
          <p:cNvPr id="3" name="内容占位符 2"/>
          <p:cNvSpPr>
            <a:spLocks noGrp="1"/>
          </p:cNvSpPr>
          <p:nvPr>
            <p:ph idx="1"/>
          </p:nvPr>
        </p:nvSpPr>
        <p:spPr>
          <a:xfrm>
            <a:off x="646111" y="1577547"/>
            <a:ext cx="5861369" cy="1486929"/>
          </a:xfrm>
        </p:spPr>
        <p:txBody>
          <a:bodyPr/>
          <a:lstStyle/>
          <a:p>
            <a:r>
              <a:rPr lang="en-US" altLang="zh-CN" sz="2800" dirty="0"/>
              <a:t>The</a:t>
            </a:r>
            <a:r>
              <a:rPr lang="zh-CN" altLang="en-US" sz="2800" dirty="0"/>
              <a:t> </a:t>
            </a:r>
            <a:r>
              <a:rPr lang="en-US" altLang="zh-CN" sz="2800" dirty="0"/>
              <a:t>Sinfonia (Overture).</a:t>
            </a:r>
            <a:r>
              <a:rPr lang="zh-CN" altLang="en-US" sz="2800" dirty="0"/>
              <a:t> </a:t>
            </a:r>
            <a:r>
              <a:rPr lang="en-US" altLang="zh-CN" sz="2800" dirty="0"/>
              <a:t>From</a:t>
            </a:r>
            <a:r>
              <a:rPr lang="zh-CN" altLang="en-US" sz="2800" dirty="0"/>
              <a:t> </a:t>
            </a:r>
            <a:r>
              <a:rPr lang="en-US" altLang="zh-CN" sz="2800" dirty="0"/>
              <a:t>G. F. Handel’s</a:t>
            </a:r>
            <a:r>
              <a:rPr lang="zh-CN" altLang="en-US" sz="2800" dirty="0"/>
              <a:t> </a:t>
            </a:r>
            <a:r>
              <a:rPr lang="en-US" altLang="zh-CN" sz="2800" i="1" dirty="0"/>
              <a:t>Messiah</a:t>
            </a:r>
            <a:r>
              <a:rPr lang="en-US" altLang="zh-CN" sz="2800" dirty="0"/>
              <a:t>.</a:t>
            </a:r>
            <a:r>
              <a:rPr lang="zh-CN" altLang="en-US" sz="2800" dirty="0"/>
              <a:t> </a:t>
            </a:r>
            <a:r>
              <a:rPr lang="en-US" altLang="zh-CN" sz="2800" dirty="0"/>
              <a:t>(Baroque-era oratorio)</a:t>
            </a:r>
            <a:endParaRPr lang="en-US" altLang="zh-CN" dirty="0"/>
          </a:p>
        </p:txBody>
      </p:sp>
      <p:sp>
        <p:nvSpPr>
          <p:cNvPr id="4" name="文本框 3"/>
          <p:cNvSpPr txBox="1"/>
          <p:nvPr/>
        </p:nvSpPr>
        <p:spPr>
          <a:xfrm>
            <a:off x="778477" y="3235198"/>
            <a:ext cx="5866164" cy="954107"/>
          </a:xfrm>
          <a:prstGeom prst="rect">
            <a:avLst/>
          </a:prstGeom>
          <a:noFill/>
        </p:spPr>
        <p:txBody>
          <a:bodyPr wrap="square" rtlCol="0">
            <a:spAutoFit/>
          </a:bodyPr>
          <a:lstStyle/>
          <a:p>
            <a:r>
              <a:rPr kumimoji="1" lang="en-US" altLang="zh-CN" sz="2800" dirty="0">
                <a:hlinkClick r:id="rId2"/>
              </a:rPr>
              <a:t>https://youtu.be/ZobP0Ym8Lqs</a:t>
            </a:r>
            <a:endParaRPr kumimoji="1" lang="en-US" altLang="zh-CN" sz="2800" dirty="0"/>
          </a:p>
          <a:p>
            <a:endParaRPr kumimoji="1" lang="zh-CN" altLang="en-US" sz="2800" dirty="0"/>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1" y="1417320"/>
            <a:ext cx="5394959" cy="4937760"/>
          </a:xfrm>
          <a:prstGeom prst="rect">
            <a:avLst/>
          </a:prstGeom>
        </p:spPr>
      </p:pic>
    </p:spTree>
    <p:extLst>
      <p:ext uri="{BB962C8B-B14F-4D97-AF65-F5344CB8AC3E}">
        <p14:creationId xmlns:p14="http://schemas.microsoft.com/office/powerpoint/2010/main" val="21791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280" y="822960"/>
            <a:ext cx="10478942" cy="1030288"/>
          </a:xfrm>
        </p:spPr>
        <p:txBody>
          <a:bodyPr numCol="1">
            <a:normAutofit fontScale="90000"/>
          </a:bodyPr>
          <a:lstStyle/>
          <a:p>
            <a:r>
              <a:rPr lang="en-US" altLang="zh-CN" sz="3600" b="1" dirty="0"/>
              <a:t>The historical development of the symphony</a:t>
            </a:r>
            <a:r>
              <a:rPr lang="zh-CN" altLang="en-US" sz="3600" b="1" dirty="0"/>
              <a:t> </a:t>
            </a:r>
            <a:r>
              <a:rPr lang="en-US" altLang="zh-CN" sz="3600" b="1" dirty="0"/>
              <a:t>cont.</a:t>
            </a:r>
            <a:br>
              <a:rPr lang="en-US" altLang="zh-CN" sz="3600" dirty="0"/>
            </a:br>
            <a:br>
              <a:rPr lang="en-US" altLang="zh-CN" sz="4000" dirty="0"/>
            </a:br>
            <a:endParaRPr lang="en-US" sz="4000" b="0" dirty="0">
              <a:effectLst>
                <a:outerShdw blurRad="38100" dist="38100" dir="2700000" algn="tl">
                  <a:srgbClr val="000000">
                    <a:alpha val="43137"/>
                  </a:srgbClr>
                </a:outerShdw>
              </a:effectLst>
              <a:cs typeface="Arial" panose="020B0604020202020204" pitchFamily="34" charset="0"/>
            </a:endParaRPr>
          </a:p>
        </p:txBody>
      </p:sp>
      <p:sp>
        <p:nvSpPr>
          <p:cNvPr id="7" name="Content Placeholder 6"/>
          <p:cNvSpPr>
            <a:spLocks noGrp="1"/>
          </p:cNvSpPr>
          <p:nvPr>
            <p:ph idx="1"/>
          </p:nvPr>
        </p:nvSpPr>
        <p:spPr>
          <a:xfrm>
            <a:off x="843553" y="1929860"/>
            <a:ext cx="10762735" cy="1087660"/>
          </a:xfrm>
        </p:spPr>
        <p:txBody>
          <a:bodyPr numCol="1">
            <a:normAutofit/>
          </a:bodyPr>
          <a:lstStyle/>
          <a:p>
            <a:r>
              <a:rPr lang="en-US" altLang="zh-CN" sz="2800" dirty="0"/>
              <a:t>18th century symphonic music: the establishment of classical style</a:t>
            </a:r>
            <a:endParaRPr lang="en-US" sz="2800" dirty="0"/>
          </a:p>
        </p:txBody>
      </p:sp>
      <p:sp>
        <p:nvSpPr>
          <p:cNvPr id="4" name="文本框 3"/>
          <p:cNvSpPr txBox="1"/>
          <p:nvPr/>
        </p:nvSpPr>
        <p:spPr>
          <a:xfrm>
            <a:off x="1341120" y="3017520"/>
            <a:ext cx="9767603" cy="2092881"/>
          </a:xfrm>
          <a:prstGeom prst="rect">
            <a:avLst/>
          </a:prstGeom>
          <a:noFill/>
        </p:spPr>
        <p:txBody>
          <a:bodyPr wrap="square" rtlCol="0">
            <a:spAutoFit/>
          </a:bodyPr>
          <a:lstStyle/>
          <a:p>
            <a:endParaRPr kumimoji="1" lang="en-US" altLang="zh-CN" sz="2800" dirty="0"/>
          </a:p>
          <a:p>
            <a:r>
              <a:rPr kumimoji="1" lang="en-US" altLang="zh-CN" sz="2800" b="1" dirty="0"/>
              <a:t>T</a:t>
            </a:r>
            <a:r>
              <a:rPr lang="en-US" altLang="zh-CN" sz="2800" dirty="0"/>
              <a:t>he leading area of symphonic production was</a:t>
            </a:r>
            <a:r>
              <a:rPr lang="en-US" altLang="zh-CN" sz="2800" b="1" dirty="0"/>
              <a:t> Vienna</a:t>
            </a:r>
            <a:r>
              <a:rPr lang="en-US" altLang="zh-CN" sz="2800" dirty="0"/>
              <a:t> and the rest of the Habsburg Monarchy, followed by Germany, Italy, France and England. </a:t>
            </a:r>
            <a:endParaRPr kumimoji="1" lang="en-US" altLang="zh-CN" sz="2400" dirty="0"/>
          </a:p>
          <a:p>
            <a:endParaRPr kumimoji="1" lang="zh-CN" altLang="en-US" dirty="0"/>
          </a:p>
        </p:txBody>
      </p:sp>
    </p:spTree>
    <p:extLst>
      <p:ext uri="{BB962C8B-B14F-4D97-AF65-F5344CB8AC3E}">
        <p14:creationId xmlns:p14="http://schemas.microsoft.com/office/powerpoint/2010/main" val="116864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871" y="873405"/>
            <a:ext cx="9404723" cy="1400530"/>
          </a:xfrm>
        </p:spPr>
        <p:txBody>
          <a:bodyPr numCol="1"/>
          <a:lstStyle/>
          <a:p>
            <a:r>
              <a:rPr lang="en-US" sz="3200" b="1" dirty="0"/>
              <a:t>The social function of 18</a:t>
            </a:r>
            <a:r>
              <a:rPr lang="en-US" sz="3200" b="1" baseline="30000" dirty="0"/>
              <a:t>th</a:t>
            </a:r>
            <a:r>
              <a:rPr lang="en-US" sz="3200" b="1" dirty="0"/>
              <a:t> century’s symphony</a:t>
            </a:r>
          </a:p>
        </p:txBody>
      </p:sp>
      <p:sp>
        <p:nvSpPr>
          <p:cNvPr id="3" name="Content Placeholder 2"/>
          <p:cNvSpPr>
            <a:spLocks noGrp="1"/>
          </p:cNvSpPr>
          <p:nvPr>
            <p:ph sz="half" idx="1"/>
          </p:nvPr>
        </p:nvSpPr>
        <p:spPr>
          <a:xfrm>
            <a:off x="1103312" y="2060575"/>
            <a:ext cx="10006648" cy="4142105"/>
          </a:xfrm>
        </p:spPr>
        <p:txBody>
          <a:bodyPr numCol="1">
            <a:normAutofit/>
          </a:bodyPr>
          <a:lstStyle/>
          <a:p>
            <a:r>
              <a:rPr lang="en-US" altLang="zh-CN" sz="2800" dirty="0"/>
              <a:t>Symphonies provided an important element of state, civic and institutional functions,</a:t>
            </a:r>
            <a:r>
              <a:rPr lang="zh-CN" altLang="en-US" sz="2800" dirty="0"/>
              <a:t> </a:t>
            </a:r>
            <a:r>
              <a:rPr lang="en-US" altLang="zh-CN" sz="2800" dirty="0"/>
              <a:t>including:</a:t>
            </a:r>
          </a:p>
          <a:p>
            <a:endParaRPr lang="en-US" altLang="zh-CN" sz="2800" dirty="0"/>
          </a:p>
          <a:p>
            <a:r>
              <a:rPr lang="en-US" altLang="zh-CN" sz="2800" dirty="0"/>
              <a:t>Official ceremonies</a:t>
            </a:r>
          </a:p>
          <a:p>
            <a:r>
              <a:rPr lang="en-US" altLang="zh-CN" sz="2800" dirty="0"/>
              <a:t>Banquets </a:t>
            </a:r>
          </a:p>
          <a:p>
            <a:r>
              <a:rPr lang="en-US" altLang="zh-CN" sz="2800" dirty="0"/>
              <a:t>Private concerts in palaces </a:t>
            </a:r>
          </a:p>
          <a:p>
            <a:r>
              <a:rPr lang="en-US" altLang="zh-CN" sz="2800" dirty="0"/>
              <a:t>Catholic church services</a:t>
            </a:r>
            <a:endParaRPr lang="en-US" sz="2800" dirty="0"/>
          </a:p>
        </p:txBody>
      </p:sp>
    </p:spTree>
    <p:extLst>
      <p:ext uri="{BB962C8B-B14F-4D97-AF65-F5344CB8AC3E}">
        <p14:creationId xmlns:p14="http://schemas.microsoft.com/office/powerpoint/2010/main" val="184751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356360" y="1371599"/>
            <a:ext cx="8305800" cy="3847207"/>
          </a:xfrm>
          <a:prstGeom prst="rect">
            <a:avLst/>
          </a:prstGeom>
          <a:noFill/>
        </p:spPr>
        <p:txBody>
          <a:bodyPr wrap="square" rtlCol="0">
            <a:spAutoFit/>
          </a:bodyPr>
          <a:lstStyle/>
          <a:p>
            <a:pPr algn="ctr"/>
            <a:endParaRPr lang="en-US" altLang="zh-CN" sz="2400" dirty="0"/>
          </a:p>
          <a:p>
            <a:pPr algn="ctr"/>
            <a:endParaRPr lang="en-US" altLang="zh-CN" sz="2400" dirty="0"/>
          </a:p>
          <a:p>
            <a:pPr algn="ctr"/>
            <a:endParaRPr lang="en-US" altLang="zh-CN" sz="2400" dirty="0"/>
          </a:p>
          <a:p>
            <a:pPr algn="ctr"/>
            <a:endParaRPr lang="en-US" altLang="zh-CN" sz="2400" dirty="0"/>
          </a:p>
          <a:p>
            <a:pPr algn="ctr"/>
            <a:r>
              <a:rPr lang="en-US" altLang="zh-CN" sz="2800" dirty="0"/>
              <a:t> in 1799, the Duchess of Brunswick insisted that the orchestra always play softly so the card-playing should not be disturbed. </a:t>
            </a:r>
          </a:p>
          <a:p>
            <a:pPr algn="ctr"/>
            <a:r>
              <a:rPr lang="en-US" altLang="zh-CN" sz="2800" dirty="0"/>
              <a:t>😂</a:t>
            </a:r>
          </a:p>
          <a:p>
            <a:br>
              <a:rPr lang="en-US" altLang="zh-CN" dirty="0"/>
            </a:br>
            <a:endParaRPr kumimoji="1" lang="zh-CN" altLang="en-US" dirty="0"/>
          </a:p>
        </p:txBody>
      </p:sp>
      <p:sp>
        <p:nvSpPr>
          <p:cNvPr id="7" name="Title 1"/>
          <p:cNvSpPr>
            <a:spLocks noGrp="1"/>
          </p:cNvSpPr>
          <p:nvPr>
            <p:ph type="title"/>
          </p:nvPr>
        </p:nvSpPr>
        <p:spPr>
          <a:xfrm>
            <a:off x="624840" y="868679"/>
            <a:ext cx="9273594" cy="1280161"/>
          </a:xfrm>
        </p:spPr>
        <p:txBody>
          <a:bodyPr numCol="1"/>
          <a:lstStyle/>
          <a:p>
            <a:r>
              <a:rPr lang="en-US" altLang="zh-CN" sz="3200" b="1" dirty="0"/>
              <a:t>An interesting (sad) fact</a:t>
            </a:r>
            <a:r>
              <a:rPr lang="zh-CN" altLang="en-US" sz="3200" b="1" dirty="0"/>
              <a:t> </a:t>
            </a:r>
            <a:r>
              <a:rPr lang="en-US" altLang="zh-CN" sz="3200" b="1" dirty="0"/>
              <a:t>of</a:t>
            </a:r>
            <a:r>
              <a:rPr lang="zh-CN" altLang="en-US" sz="3200" b="1" dirty="0"/>
              <a:t> </a:t>
            </a:r>
            <a:r>
              <a:rPr lang="en-US" altLang="zh-CN" sz="3200" b="1" dirty="0"/>
              <a:t>the</a:t>
            </a:r>
            <a:r>
              <a:rPr lang="zh-CN" altLang="en-US" sz="3200" b="1" dirty="0"/>
              <a:t> </a:t>
            </a:r>
            <a:r>
              <a:rPr lang="en-US" altLang="zh-CN" sz="3200" b="1" dirty="0"/>
              <a:t>time:</a:t>
            </a:r>
            <a:endParaRPr lang="en-US" sz="3200" b="1" dirty="0"/>
          </a:p>
        </p:txBody>
      </p:sp>
    </p:spTree>
    <p:extLst>
      <p:ext uri="{BB962C8B-B14F-4D97-AF65-F5344CB8AC3E}">
        <p14:creationId xmlns:p14="http://schemas.microsoft.com/office/powerpoint/2010/main" val="1450741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549111" cy="1400530"/>
          </a:xfrm>
        </p:spPr>
        <p:txBody>
          <a:bodyPr numCol="1">
            <a:normAutofit fontScale="90000"/>
          </a:bodyPr>
          <a:lstStyle/>
          <a:p>
            <a:r>
              <a:rPr lang="en-US" altLang="zh-CN" sz="4000" b="1" dirty="0"/>
              <a:t>Leading composers</a:t>
            </a:r>
            <a:r>
              <a:rPr lang="zh-CN" altLang="en-US" sz="4000" b="1" dirty="0"/>
              <a:t> </a:t>
            </a:r>
            <a:r>
              <a:rPr lang="en-US" altLang="zh-CN" sz="4000" b="1" dirty="0"/>
              <a:t>of</a:t>
            </a:r>
            <a:r>
              <a:rPr lang="zh-CN" altLang="en-US" sz="4000" b="1" dirty="0"/>
              <a:t> </a:t>
            </a:r>
            <a:r>
              <a:rPr lang="en-US" altLang="zh-CN" sz="4000" b="1" dirty="0"/>
              <a:t>the18th century symphonic music</a:t>
            </a:r>
            <a:r>
              <a:rPr lang="en-US" altLang="zh-CN" sz="4000" dirty="0"/>
              <a:t>: </a:t>
            </a:r>
            <a:br>
              <a:rPr lang="en-US" altLang="zh-CN" sz="4000" dirty="0"/>
            </a:br>
            <a:endParaRPr lang="en-US" sz="4000" b="0" dirty="0">
              <a:effectLst>
                <a:outerShdw blurRad="38100" dist="38100" dir="2700000" algn="tl">
                  <a:srgbClr val="000000">
                    <a:alpha val="43137"/>
                  </a:srgbClr>
                </a:outerShdw>
              </a:effectLst>
              <a:cs typeface="Arial" panose="020B0604020202020204" pitchFamily="34" charset="0"/>
            </a:endParaRPr>
          </a:p>
        </p:txBody>
      </p:sp>
      <p:sp>
        <p:nvSpPr>
          <p:cNvPr id="5" name="Content Placeholder 2"/>
          <p:cNvSpPr>
            <a:spLocks noGrp="1"/>
          </p:cNvSpPr>
          <p:nvPr>
            <p:ph sz="half" idx="1"/>
          </p:nvPr>
        </p:nvSpPr>
        <p:spPr>
          <a:xfrm>
            <a:off x="900631" y="1853248"/>
            <a:ext cx="10040070" cy="3221672"/>
          </a:xfrm>
        </p:spPr>
        <p:txBody>
          <a:bodyPr numCol="1">
            <a:normAutofit/>
          </a:bodyPr>
          <a:lstStyle/>
          <a:p>
            <a:endParaRPr lang="en-US" altLang="zh-CN" sz="2800" dirty="0"/>
          </a:p>
          <a:p>
            <a:r>
              <a:rPr lang="en-US" altLang="zh-CN" sz="2800" dirty="0"/>
              <a:t>C.P.E Bach (son of the Great J.S.</a:t>
            </a:r>
            <a:r>
              <a:rPr lang="zh-CN" altLang="en-US" sz="2800" dirty="0"/>
              <a:t> </a:t>
            </a:r>
            <a:r>
              <a:rPr lang="en-US" altLang="zh-CN" sz="2800" dirty="0"/>
              <a:t>Bach)</a:t>
            </a:r>
          </a:p>
          <a:p>
            <a:r>
              <a:rPr lang="en-US" altLang="zh-CN" sz="2800" dirty="0"/>
              <a:t>Joseph Haydn</a:t>
            </a:r>
          </a:p>
          <a:p>
            <a:r>
              <a:rPr lang="en-US" altLang="zh-CN" sz="2800" dirty="0"/>
              <a:t>Wolfgang Amadeus Mozart</a:t>
            </a:r>
          </a:p>
          <a:p>
            <a:endParaRPr lang="en-US" sz="2400" dirty="0"/>
          </a:p>
        </p:txBody>
      </p:sp>
    </p:spTree>
    <p:extLst>
      <p:ext uri="{BB962C8B-B14F-4D97-AF65-F5344CB8AC3E}">
        <p14:creationId xmlns:p14="http://schemas.microsoft.com/office/powerpoint/2010/main" val="21364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315122"/>
          </a:xfrm>
        </p:spPr>
        <p:txBody>
          <a:bodyPr numCol="1"/>
          <a:lstStyle/>
          <a:p>
            <a:r>
              <a:rPr lang="en-US" altLang="zh-CN" sz="3200" b="1" dirty="0"/>
              <a:t>The Instrumentation of 18</a:t>
            </a:r>
            <a:r>
              <a:rPr lang="en-US" altLang="zh-CN" sz="3200" b="1" baseline="30000" dirty="0"/>
              <a:t>th</a:t>
            </a:r>
            <a:r>
              <a:rPr lang="en-US" altLang="zh-CN" sz="3200" b="1" dirty="0"/>
              <a:t> century symphony</a:t>
            </a:r>
            <a:endParaRPr lang="en-US" sz="3200" b="1" u="sng" dirty="0"/>
          </a:p>
        </p:txBody>
      </p:sp>
      <p:sp>
        <p:nvSpPr>
          <p:cNvPr id="3" name="内容占位符 2"/>
          <p:cNvSpPr>
            <a:spLocks noGrp="1"/>
          </p:cNvSpPr>
          <p:nvPr>
            <p:ph sz="half" idx="1"/>
          </p:nvPr>
        </p:nvSpPr>
        <p:spPr>
          <a:xfrm>
            <a:off x="575942" y="1767840"/>
            <a:ext cx="10820400" cy="4671378"/>
          </a:xfrm>
        </p:spPr>
        <p:txBody>
          <a:bodyPr>
            <a:noAutofit/>
          </a:bodyPr>
          <a:lstStyle/>
          <a:p>
            <a:pPr fontAlgn="base"/>
            <a:r>
              <a:rPr lang="en-US" altLang="zh-CN" sz="2800" dirty="0"/>
              <a:t>The earliest concert symphonies :</a:t>
            </a:r>
            <a:r>
              <a:rPr lang="zh-CN" altLang="en-US" sz="2800" dirty="0"/>
              <a:t>                                           </a:t>
            </a:r>
            <a:r>
              <a:rPr lang="en-US" altLang="zh-CN" sz="2800" dirty="0"/>
              <a:t>For </a:t>
            </a:r>
            <a:r>
              <a:rPr lang="en-US" altLang="zh-CN" sz="2800" b="1" dirty="0"/>
              <a:t>string </a:t>
            </a:r>
            <a:r>
              <a:rPr lang="en-US" altLang="zh-CN" sz="2800" dirty="0"/>
              <a:t>alone, with the</a:t>
            </a:r>
            <a:r>
              <a:rPr lang="zh-CN" altLang="en-US" sz="2800" dirty="0"/>
              <a:t> </a:t>
            </a:r>
            <a:r>
              <a:rPr lang="en-US" altLang="zh-CN" sz="2800" dirty="0"/>
              <a:t>accompany</a:t>
            </a:r>
            <a:r>
              <a:rPr lang="zh-CN" altLang="en-US" sz="2800" dirty="0"/>
              <a:t> </a:t>
            </a:r>
            <a:r>
              <a:rPr lang="en-US" altLang="zh-CN" sz="2800" dirty="0"/>
              <a:t>of</a:t>
            </a:r>
            <a:r>
              <a:rPr lang="zh-CN" altLang="en-US" sz="2800" dirty="0"/>
              <a:t> </a:t>
            </a:r>
            <a:r>
              <a:rPr lang="en-US" altLang="zh-CN" sz="2800" dirty="0"/>
              <a:t>harpsichord and Bassoon.</a:t>
            </a:r>
          </a:p>
          <a:p>
            <a:pPr fontAlgn="base"/>
            <a:endParaRPr lang="en-US" altLang="zh-CN" sz="2800" dirty="0"/>
          </a:p>
          <a:p>
            <a:r>
              <a:rPr lang="en-US" altLang="zh-CN" sz="2800" dirty="0"/>
              <a:t>E.g., C. P. E. Bach - Symphony in G major, </a:t>
            </a:r>
            <a:r>
              <a:rPr lang="en-US" altLang="zh-CN" sz="2800" dirty="0" err="1"/>
              <a:t>Wq</a:t>
            </a:r>
            <a:r>
              <a:rPr lang="en-US" altLang="zh-CN" sz="2800" dirty="0"/>
              <a:t> 182,1</a:t>
            </a:r>
            <a:r>
              <a:rPr lang="zh-CN" altLang="en-US" sz="2800" dirty="0"/>
              <a:t>  </a:t>
            </a:r>
            <a:r>
              <a:rPr lang="en-US" altLang="zh-CN" sz="2800" u="sng" dirty="0">
                <a:hlinkClick r:id="rId2"/>
              </a:rPr>
              <a:t>https://youtu.be/3WJlQC3ytMA?t=19</a:t>
            </a:r>
            <a:endParaRPr lang="en-US" altLang="zh-CN" sz="2800" dirty="0"/>
          </a:p>
        </p:txBody>
      </p:sp>
    </p:spTree>
    <p:extLst>
      <p:ext uri="{BB962C8B-B14F-4D97-AF65-F5344CB8AC3E}">
        <p14:creationId xmlns:p14="http://schemas.microsoft.com/office/powerpoint/2010/main" val="114038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numCol="1">
            <a:normAutofit/>
          </a:bodyPr>
          <a:lstStyle/>
          <a:p>
            <a:endParaRPr lang="en-US" sz="3600" dirty="0"/>
          </a:p>
          <a:p>
            <a:endParaRPr lang="en-US" sz="3600" dirty="0"/>
          </a:p>
          <a:p>
            <a:endParaRPr dirty="0"/>
          </a:p>
        </p:txBody>
      </p:sp>
      <p:sp>
        <p:nvSpPr>
          <p:cNvPr id="5" name="内容占位符 3"/>
          <p:cNvSpPr txBox="1">
            <a:spLocks/>
          </p:cNvSpPr>
          <p:nvPr/>
        </p:nvSpPr>
        <p:spPr>
          <a:xfrm>
            <a:off x="807720" y="1341122"/>
            <a:ext cx="10568995" cy="48879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solidFill>
                <a:latin typeface="+mj-lt"/>
                <a:ea typeface="+mj-ea"/>
                <a:cs typeface="+mj-cs"/>
              </a:defRPr>
            </a:lvl9pPr>
          </a:lstStyle>
          <a:p>
            <a:pPr fontAlgn="base"/>
            <a:r>
              <a:rPr lang="en-US" altLang="zh-CN" sz="2800" dirty="0"/>
              <a:t>For standard symphonic orchestra from 1740 to around 1770s: </a:t>
            </a:r>
            <a:r>
              <a:rPr lang="zh-CN" altLang="en-US" sz="2800" dirty="0"/>
              <a:t>                                                                                         </a:t>
            </a:r>
            <a:r>
              <a:rPr lang="en-US" altLang="zh-CN" sz="2800" dirty="0"/>
              <a:t> </a:t>
            </a:r>
            <a:r>
              <a:rPr lang="zh-CN" altLang="en-US" sz="2800" dirty="0"/>
              <a:t> </a:t>
            </a:r>
            <a:r>
              <a:rPr lang="en-US" altLang="zh-CN" sz="2800" dirty="0"/>
              <a:t>strings (4 parts),</a:t>
            </a:r>
            <a:r>
              <a:rPr lang="zh-CN" altLang="en-US" sz="2800" dirty="0"/>
              <a:t> </a:t>
            </a:r>
            <a:r>
              <a:rPr lang="en-US" altLang="zh-CN" sz="2800" dirty="0"/>
              <a:t>horns,</a:t>
            </a:r>
            <a:r>
              <a:rPr lang="zh-CN" altLang="en-US" sz="2800" dirty="0"/>
              <a:t> </a:t>
            </a:r>
            <a:r>
              <a:rPr lang="en-US" altLang="zh-CN" sz="2800" dirty="0"/>
              <a:t>oboes,</a:t>
            </a:r>
            <a:r>
              <a:rPr lang="zh-CN" altLang="en-US" sz="2800" dirty="0"/>
              <a:t> </a:t>
            </a:r>
            <a:r>
              <a:rPr lang="en-US" altLang="zh-CN" sz="2800" dirty="0"/>
              <a:t>and</a:t>
            </a:r>
            <a:r>
              <a:rPr lang="zh-CN" altLang="en-US" sz="2800" dirty="0"/>
              <a:t> </a:t>
            </a:r>
            <a:r>
              <a:rPr lang="en-US" altLang="zh-CN" sz="2800" dirty="0"/>
              <a:t>some</a:t>
            </a:r>
            <a:r>
              <a:rPr lang="zh-CN" altLang="en-US" sz="2800" dirty="0"/>
              <a:t> </a:t>
            </a:r>
            <a:r>
              <a:rPr lang="en-US" altLang="zh-CN" sz="2800" dirty="0"/>
              <a:t>other</a:t>
            </a:r>
            <a:r>
              <a:rPr lang="zh-CN" altLang="en-US" sz="2800" dirty="0"/>
              <a:t> </a:t>
            </a:r>
            <a:r>
              <a:rPr lang="en-US" altLang="zh-CN" sz="2800" dirty="0"/>
              <a:t>instruments</a:t>
            </a:r>
            <a:r>
              <a:rPr lang="zh-CN" altLang="en-US" sz="2800" dirty="0"/>
              <a:t> </a:t>
            </a:r>
            <a:r>
              <a:rPr lang="en-US" altLang="zh-CN" sz="2800" dirty="0"/>
              <a:t>such</a:t>
            </a:r>
            <a:r>
              <a:rPr lang="zh-CN" altLang="en-US" sz="2800" dirty="0"/>
              <a:t> </a:t>
            </a:r>
            <a:r>
              <a:rPr lang="en-US" altLang="zh-CN" sz="2800" dirty="0"/>
              <a:t>as</a:t>
            </a:r>
            <a:r>
              <a:rPr lang="zh-CN" altLang="en-US" sz="2800" dirty="0"/>
              <a:t> </a:t>
            </a:r>
            <a:r>
              <a:rPr lang="en-US" altLang="zh-CN" sz="2800" dirty="0"/>
              <a:t>trumpet,</a:t>
            </a:r>
            <a:r>
              <a:rPr lang="zh-CN" altLang="en-US" sz="2800" dirty="0"/>
              <a:t> </a:t>
            </a:r>
            <a:r>
              <a:rPr lang="en-US" altLang="zh-CN" sz="2800" dirty="0"/>
              <a:t>flute, and clarinets</a:t>
            </a:r>
          </a:p>
          <a:p>
            <a:pPr fontAlgn="base"/>
            <a:endParaRPr lang="en-US" altLang="zh-CN" sz="2400" dirty="0"/>
          </a:p>
          <a:p>
            <a:r>
              <a:rPr lang="en-US" altLang="zh-CN" sz="2400" dirty="0"/>
              <a:t>E.g., Haydn Symphony No. 7 in C major, “Le midi” (The Noon).   </a:t>
            </a:r>
            <a:r>
              <a:rPr lang="zh-CN" altLang="en-US" sz="2400" dirty="0"/>
              <a:t> </a:t>
            </a:r>
            <a:r>
              <a:rPr lang="en-US" altLang="zh-CN" sz="2400" dirty="0"/>
              <a:t>( The piece is scored for 2 flutes, 2 oboes, bassoon, 2 horns, strings and continuo.)</a:t>
            </a:r>
          </a:p>
          <a:p>
            <a:br>
              <a:rPr lang="en-US" altLang="zh-CN" sz="2400" dirty="0"/>
            </a:br>
            <a:r>
              <a:rPr lang="en-US" altLang="zh-CN" sz="2400" u="sng" dirty="0">
                <a:hlinkClick r:id="rId2"/>
              </a:rPr>
              <a:t>https://youtu.be/N74IQ65-TOE?t=6</a:t>
            </a:r>
            <a:br>
              <a:rPr lang="en-US" altLang="zh-CN" sz="2400" dirty="0"/>
            </a:br>
            <a:endParaRPr kumimoji="1" lang="zh-CN" altLang="en-US" sz="2400" dirty="0"/>
          </a:p>
          <a:p>
            <a:pPr fontAlgn="base"/>
            <a:endParaRPr lang="en-US" altLang="zh-CN" sz="2400" dirty="0"/>
          </a:p>
        </p:txBody>
      </p:sp>
      <p:sp>
        <p:nvSpPr>
          <p:cNvPr id="8" name="Title 1"/>
          <p:cNvSpPr>
            <a:spLocks noGrp="1"/>
          </p:cNvSpPr>
          <p:nvPr>
            <p:ph type="title"/>
          </p:nvPr>
        </p:nvSpPr>
        <p:spPr>
          <a:xfrm>
            <a:off x="646111" y="452718"/>
            <a:ext cx="9404723" cy="1315122"/>
          </a:xfrm>
        </p:spPr>
        <p:txBody>
          <a:bodyPr numCol="1"/>
          <a:lstStyle/>
          <a:p>
            <a:r>
              <a:rPr lang="en-US" altLang="zh-CN" sz="3200" b="1" dirty="0"/>
              <a:t>The Instrumentation of 18</a:t>
            </a:r>
            <a:r>
              <a:rPr lang="en-US" altLang="zh-CN" sz="3200" b="1" baseline="30000" dirty="0"/>
              <a:t>th</a:t>
            </a:r>
            <a:r>
              <a:rPr lang="en-US" altLang="zh-CN" sz="3200" b="1" dirty="0"/>
              <a:t> century symphony</a:t>
            </a:r>
            <a:endParaRPr lang="en-US" sz="3200" b="1" u="sng" dirty="0"/>
          </a:p>
        </p:txBody>
      </p:sp>
    </p:spTree>
    <p:extLst>
      <p:ext uri="{BB962C8B-B14F-4D97-AF65-F5344CB8AC3E}">
        <p14:creationId xmlns:p14="http://schemas.microsoft.com/office/powerpoint/2010/main" val="824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63232" y="1445887"/>
            <a:ext cx="11317288" cy="5593080"/>
          </a:xfrm>
        </p:spPr>
        <p:txBody>
          <a:bodyPr>
            <a:noAutofit/>
          </a:bodyPr>
          <a:lstStyle/>
          <a:p>
            <a:r>
              <a:rPr lang="en-US" altLang="zh-CN" sz="2800" dirty="0"/>
              <a:t>Joseph Haydn (1732-1809) was an Austrian composer of the Classical period. </a:t>
            </a:r>
          </a:p>
          <a:p>
            <a:endParaRPr lang="en-US" altLang="zh-CN" sz="2800" dirty="0"/>
          </a:p>
          <a:p>
            <a:r>
              <a:rPr lang="en-US" altLang="zh-CN" sz="2800" dirty="0"/>
              <a:t>He was recruited as a choir boy and received voice and keyboard training when he was very young.</a:t>
            </a:r>
          </a:p>
          <a:p>
            <a:endParaRPr lang="en-US" altLang="zh-CN" sz="2800" dirty="0"/>
          </a:p>
          <a:p>
            <a:r>
              <a:rPr lang="en-US" altLang="zh-CN" sz="2800" dirty="0"/>
              <a:t>After getting dismissed from choir, he became a student of Italian composer Nicola </a:t>
            </a:r>
            <a:r>
              <a:rPr lang="en-US" altLang="zh-CN" sz="2800" dirty="0" err="1"/>
              <a:t>Porpora</a:t>
            </a:r>
            <a:r>
              <a:rPr lang="en-US" altLang="zh-CN" sz="2800" dirty="0"/>
              <a:t> (1686-1768), then hired by Esterhazy court for the rest of his career (30 years!).</a:t>
            </a:r>
          </a:p>
          <a:p>
            <a:endParaRPr lang="en-US" altLang="zh-CN" sz="2400" dirty="0"/>
          </a:p>
        </p:txBody>
      </p:sp>
      <p:sp>
        <p:nvSpPr>
          <p:cNvPr id="5" name="Title 1"/>
          <p:cNvSpPr>
            <a:spLocks noGrp="1"/>
          </p:cNvSpPr>
          <p:nvPr>
            <p:ph type="title"/>
          </p:nvPr>
        </p:nvSpPr>
        <p:spPr>
          <a:xfrm>
            <a:off x="356552" y="467497"/>
            <a:ext cx="10677208" cy="1161270"/>
          </a:xfrm>
        </p:spPr>
        <p:txBody>
          <a:bodyPr numCol="1"/>
          <a:lstStyle/>
          <a:p>
            <a:r>
              <a:rPr lang="en-US" altLang="zh-CN" sz="3200" b="1" dirty="0"/>
              <a:t>Let</a:t>
            </a:r>
            <a:r>
              <a:rPr lang="zh-CN" altLang="en-US" sz="3200" b="1" dirty="0"/>
              <a:t> </a:t>
            </a:r>
            <a:r>
              <a:rPr lang="en-US" altLang="zh-CN" sz="3200" b="1" dirty="0"/>
              <a:t>us</a:t>
            </a:r>
            <a:r>
              <a:rPr lang="zh-CN" altLang="en-US" sz="3200" b="1" dirty="0"/>
              <a:t> </a:t>
            </a:r>
            <a:r>
              <a:rPr lang="en-US" altLang="zh-CN" sz="3200" b="1" dirty="0"/>
              <a:t>learn</a:t>
            </a:r>
            <a:r>
              <a:rPr lang="zh-CN" altLang="en-US" sz="3200" b="1" dirty="0"/>
              <a:t> </a:t>
            </a:r>
            <a:r>
              <a:rPr lang="en-US" altLang="zh-CN" sz="3200" b="1" dirty="0"/>
              <a:t>more</a:t>
            </a:r>
            <a:r>
              <a:rPr lang="zh-CN" altLang="en-US" sz="3200" b="1" dirty="0"/>
              <a:t> </a:t>
            </a:r>
            <a:r>
              <a:rPr lang="en-US" altLang="zh-CN" sz="3200" b="1" dirty="0"/>
              <a:t>about 18</a:t>
            </a:r>
            <a:r>
              <a:rPr lang="en-US" altLang="zh-CN" sz="3200" b="1" baseline="30000" dirty="0"/>
              <a:t>th</a:t>
            </a:r>
            <a:r>
              <a:rPr lang="en-US" altLang="zh-CN" sz="3200" b="1" dirty="0"/>
              <a:t> century</a:t>
            </a:r>
            <a:r>
              <a:rPr lang="zh-CN" altLang="en-US" sz="3200" b="1" dirty="0"/>
              <a:t> </a:t>
            </a:r>
            <a:r>
              <a:rPr lang="en-US" altLang="zh-CN" sz="3200" b="1" dirty="0"/>
              <a:t>composers</a:t>
            </a:r>
            <a:endParaRPr lang="en-US" sz="3200" b="1" dirty="0"/>
          </a:p>
        </p:txBody>
      </p:sp>
    </p:spTree>
    <p:extLst>
      <p:ext uri="{BB962C8B-B14F-4D97-AF65-F5344CB8AC3E}">
        <p14:creationId xmlns:p14="http://schemas.microsoft.com/office/powerpoint/2010/main" val="338641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56552" y="1158240"/>
            <a:ext cx="6059488" cy="5593080"/>
          </a:xfrm>
        </p:spPr>
        <p:txBody>
          <a:bodyPr>
            <a:noAutofit/>
          </a:bodyPr>
          <a:lstStyle/>
          <a:p>
            <a:r>
              <a:rPr lang="en-US" altLang="zh-CN" sz="2800" dirty="0"/>
              <a:t>late in life he made trips to London, where he received great success for his compositions. </a:t>
            </a:r>
          </a:p>
          <a:p>
            <a:endParaRPr lang="en-US" altLang="zh-CN" sz="2800" dirty="0"/>
          </a:p>
          <a:p>
            <a:r>
              <a:rPr lang="en-US" altLang="zh-CN" sz="2800" dirty="0"/>
              <a:t>Haydn wrote 107 symphonies in total, as well as 83 string quartets, 45 piano trios, 62 piano sonatas, 14 masses and 26 operas, amongst countless other scores.</a:t>
            </a: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6040" y="1554480"/>
            <a:ext cx="5227320" cy="4184968"/>
          </a:xfrm>
          <a:prstGeom prst="rect">
            <a:avLst/>
          </a:prstGeom>
        </p:spPr>
      </p:pic>
    </p:spTree>
    <p:extLst>
      <p:ext uri="{BB962C8B-B14F-4D97-AF65-F5344CB8AC3E}">
        <p14:creationId xmlns:p14="http://schemas.microsoft.com/office/powerpoint/2010/main" val="2124617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sz="2800" b="1" dirty="0"/>
              <a:t>A</a:t>
            </a:r>
            <a:r>
              <a:rPr kumimoji="1" lang="zh-CN" altLang="en-US" sz="2800" b="1" dirty="0"/>
              <a:t> </a:t>
            </a:r>
            <a:r>
              <a:rPr kumimoji="1" lang="en-US" altLang="zh-CN" sz="2800" b="1" dirty="0"/>
              <a:t>Fun</a:t>
            </a:r>
            <a:r>
              <a:rPr kumimoji="1" lang="zh-CN" altLang="en-US" sz="2800" b="1" dirty="0"/>
              <a:t> </a:t>
            </a:r>
            <a:r>
              <a:rPr kumimoji="1" lang="en-US" altLang="zh-CN" sz="2800" b="1" dirty="0"/>
              <a:t>Document</a:t>
            </a:r>
            <a:r>
              <a:rPr kumimoji="1" lang="zh-CN" altLang="en-US" sz="2800" b="1" dirty="0"/>
              <a:t> </a:t>
            </a:r>
            <a:r>
              <a:rPr kumimoji="1" lang="en-US" altLang="zh-CN" sz="2800" b="1" dirty="0"/>
              <a:t>:</a:t>
            </a:r>
            <a:r>
              <a:rPr kumimoji="1" lang="zh-CN" altLang="en-US" sz="2800" b="1" dirty="0"/>
              <a:t> </a:t>
            </a:r>
            <a:r>
              <a:rPr kumimoji="1" lang="en-US" altLang="zh-CN" sz="2800" b="1" dirty="0"/>
              <a:t>Haydn’s Employment Contract from the Archives of the </a:t>
            </a:r>
            <a:r>
              <a:rPr kumimoji="1" lang="en-US" altLang="zh-CN" sz="2800" b="1" dirty="0" err="1"/>
              <a:t>Esterházy</a:t>
            </a:r>
            <a:r>
              <a:rPr kumimoji="1" lang="en-US" altLang="zh-CN" sz="2800" b="1" dirty="0"/>
              <a:t> Court</a:t>
            </a:r>
            <a:endParaRPr kumimoji="1" lang="zh-CN" altLang="en-US" sz="2800" b="1" dirty="0"/>
          </a:p>
        </p:txBody>
      </p:sp>
      <p:sp>
        <p:nvSpPr>
          <p:cNvPr id="3" name="内容占位符 2"/>
          <p:cNvSpPr>
            <a:spLocks noGrp="1"/>
          </p:cNvSpPr>
          <p:nvPr>
            <p:ph idx="1"/>
          </p:nvPr>
        </p:nvSpPr>
        <p:spPr>
          <a:xfrm>
            <a:off x="1103312" y="2052918"/>
            <a:ext cx="10052368" cy="4195481"/>
          </a:xfrm>
        </p:spPr>
        <p:txBody>
          <a:bodyPr>
            <a:normAutofit/>
          </a:bodyPr>
          <a:lstStyle/>
          <a:p>
            <a:r>
              <a:rPr kumimoji="1" lang="en-US" altLang="zh-CN" sz="2400" dirty="0"/>
              <a:t>He</a:t>
            </a:r>
            <a:r>
              <a:rPr kumimoji="1" lang="zh-CN" altLang="en-US" sz="2400" dirty="0"/>
              <a:t> </a:t>
            </a:r>
            <a:r>
              <a:rPr kumimoji="1" lang="en-US" altLang="zh-CN" sz="2400" dirty="0"/>
              <a:t>will be received and treated as a </a:t>
            </a:r>
            <a:r>
              <a:rPr kumimoji="1" lang="en-US" altLang="zh-CN" sz="2400" b="1" dirty="0"/>
              <a:t>house staff member</a:t>
            </a:r>
            <a:r>
              <a:rPr kumimoji="1" lang="en-US" altLang="zh-CN" sz="2400" dirty="0"/>
              <a:t>.</a:t>
            </a:r>
          </a:p>
          <a:p>
            <a:r>
              <a:rPr kumimoji="1" lang="en-US" altLang="zh-CN" sz="2400" dirty="0"/>
              <a:t>When the orchestra is called upon to perform, he</a:t>
            </a:r>
            <a:r>
              <a:rPr kumimoji="1" lang="zh-CN" altLang="en-US" sz="2400" dirty="0"/>
              <a:t> </a:t>
            </a:r>
            <a:r>
              <a:rPr kumimoji="1" lang="en-US" altLang="zh-CN" sz="2400" dirty="0"/>
              <a:t>needs</a:t>
            </a:r>
            <a:r>
              <a:rPr kumimoji="1" lang="zh-CN" altLang="en-US" sz="2400" dirty="0"/>
              <a:t> </a:t>
            </a:r>
            <a:r>
              <a:rPr kumimoji="1" lang="en-US" altLang="zh-CN" sz="2400" dirty="0"/>
              <a:t>to appear in</a:t>
            </a:r>
            <a:r>
              <a:rPr kumimoji="1" lang="zh-CN" altLang="en-US" sz="2400" dirty="0"/>
              <a:t> </a:t>
            </a:r>
            <a:r>
              <a:rPr kumimoji="1" lang="en-US" altLang="zh-CN" sz="2400" dirty="0"/>
              <a:t>uniform.</a:t>
            </a:r>
          </a:p>
          <a:p>
            <a:r>
              <a:rPr kumimoji="1" lang="en-US" altLang="zh-CN" sz="2400" dirty="0"/>
              <a:t>He</a:t>
            </a:r>
            <a:r>
              <a:rPr kumimoji="1" lang="zh-CN" altLang="en-US" sz="2400" dirty="0"/>
              <a:t> </a:t>
            </a:r>
            <a:r>
              <a:rPr kumimoji="1" lang="en-US" altLang="zh-CN" sz="2400" dirty="0"/>
              <a:t>will</a:t>
            </a:r>
            <a:r>
              <a:rPr kumimoji="1" lang="zh-CN" altLang="en-US" sz="2400" dirty="0"/>
              <a:t> </a:t>
            </a:r>
            <a:r>
              <a:rPr kumimoji="1" lang="en-US" altLang="zh-CN" sz="2400" dirty="0"/>
              <a:t>bound to compose such music as his Serene Highness shall command, and he </a:t>
            </a:r>
            <a:r>
              <a:rPr kumimoji="1" lang="en-US" altLang="zh-CN" sz="2400" b="1" dirty="0"/>
              <a:t>shall not</a:t>
            </a:r>
            <a:r>
              <a:rPr kumimoji="1" lang="zh-CN" altLang="en-US" sz="2400" b="1" dirty="0"/>
              <a:t> </a:t>
            </a:r>
            <a:r>
              <a:rPr kumimoji="1" lang="en-US" altLang="zh-CN" sz="2400" b="1" dirty="0"/>
              <a:t>compose for any other person</a:t>
            </a:r>
            <a:r>
              <a:rPr kumimoji="1" lang="en-US" altLang="zh-CN" sz="2400" dirty="0"/>
              <a:t>.</a:t>
            </a:r>
          </a:p>
          <a:p>
            <a:r>
              <a:rPr kumimoji="1" lang="en-US" altLang="zh-CN" sz="2400" dirty="0"/>
              <a:t>He</a:t>
            </a:r>
            <a:r>
              <a:rPr kumimoji="1" lang="zh-CN" altLang="en-US" sz="2400" dirty="0"/>
              <a:t> </a:t>
            </a:r>
            <a:r>
              <a:rPr kumimoji="1" lang="en-US" altLang="zh-CN" sz="2400" dirty="0"/>
              <a:t>will daily</a:t>
            </a:r>
            <a:r>
              <a:rPr kumimoji="1" lang="zh-CN" altLang="en-US" sz="2400" dirty="0"/>
              <a:t> </a:t>
            </a:r>
            <a:r>
              <a:rPr kumimoji="1" lang="en-US" altLang="zh-CN" sz="2400" dirty="0"/>
              <a:t>appear </a:t>
            </a:r>
            <a:r>
              <a:rPr kumimoji="1" lang="en-US" altLang="zh-CN" sz="2400" b="1" dirty="0"/>
              <a:t>both morning and afternoon </a:t>
            </a:r>
            <a:r>
              <a:rPr kumimoji="1" lang="en-US" altLang="zh-CN" sz="2400" dirty="0"/>
              <a:t>at the princely antechamber to inquire whether his Highness wishes a concert be given.</a:t>
            </a:r>
          </a:p>
        </p:txBody>
      </p:sp>
    </p:spTree>
    <p:extLst>
      <p:ext uri="{BB962C8B-B14F-4D97-AF65-F5344CB8AC3E}">
        <p14:creationId xmlns:p14="http://schemas.microsoft.com/office/powerpoint/2010/main" val="1117456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sz="2800" b="1" dirty="0"/>
              <a:t>A</a:t>
            </a:r>
            <a:r>
              <a:rPr kumimoji="1" lang="zh-CN" altLang="en-US" sz="2800" b="1" dirty="0"/>
              <a:t> </a:t>
            </a:r>
            <a:r>
              <a:rPr kumimoji="1" lang="en-US" altLang="zh-CN" sz="2800" b="1" dirty="0"/>
              <a:t>Fun</a:t>
            </a:r>
            <a:r>
              <a:rPr kumimoji="1" lang="zh-CN" altLang="en-US" sz="2800" b="1" dirty="0"/>
              <a:t> </a:t>
            </a:r>
            <a:r>
              <a:rPr kumimoji="1" lang="en-US" altLang="zh-CN" sz="2800" b="1" dirty="0"/>
              <a:t>Document</a:t>
            </a:r>
            <a:r>
              <a:rPr kumimoji="1" lang="zh-CN" altLang="en-US" sz="2800" b="1" dirty="0"/>
              <a:t> </a:t>
            </a:r>
            <a:r>
              <a:rPr kumimoji="1" lang="en-US" altLang="zh-CN" sz="2800" b="1" dirty="0"/>
              <a:t>:Haydn’s Employment Contract from the Archives of the </a:t>
            </a:r>
            <a:r>
              <a:rPr kumimoji="1" lang="en-US" altLang="zh-CN" sz="2800" b="1" dirty="0" err="1"/>
              <a:t>Esterházy</a:t>
            </a:r>
            <a:r>
              <a:rPr kumimoji="1" lang="en-US" altLang="zh-CN" sz="2800" b="1" dirty="0"/>
              <a:t> Court,</a:t>
            </a:r>
            <a:r>
              <a:rPr kumimoji="1" lang="zh-CN" altLang="en-US" sz="2800" b="1" dirty="0"/>
              <a:t> </a:t>
            </a:r>
            <a:r>
              <a:rPr kumimoji="1" lang="en-US" altLang="zh-CN" sz="2800" b="1" dirty="0"/>
              <a:t>cont.</a:t>
            </a:r>
            <a:endParaRPr kumimoji="1" lang="zh-CN" altLang="en-US" sz="2800" b="1" dirty="0"/>
          </a:p>
        </p:txBody>
      </p:sp>
      <p:sp>
        <p:nvSpPr>
          <p:cNvPr id="3" name="内容占位符 2"/>
          <p:cNvSpPr>
            <a:spLocks noGrp="1"/>
          </p:cNvSpPr>
          <p:nvPr>
            <p:ph idx="1"/>
          </p:nvPr>
        </p:nvSpPr>
        <p:spPr>
          <a:xfrm>
            <a:off x="1103312" y="2052918"/>
            <a:ext cx="10052368" cy="4195481"/>
          </a:xfrm>
        </p:spPr>
        <p:txBody>
          <a:bodyPr>
            <a:normAutofit/>
          </a:bodyPr>
          <a:lstStyle/>
          <a:p>
            <a:r>
              <a:rPr kumimoji="1" lang="en-US" altLang="zh-CN" sz="2400" dirty="0"/>
              <a:t>He</a:t>
            </a:r>
            <a:r>
              <a:rPr kumimoji="1" lang="zh-CN" altLang="en-US" sz="2400" dirty="0"/>
              <a:t> </a:t>
            </a:r>
            <a:r>
              <a:rPr kumimoji="1" lang="en-US" altLang="zh-CN" sz="2400" dirty="0"/>
              <a:t>should take charge of all musical activities and all musical instruments,</a:t>
            </a:r>
            <a:r>
              <a:rPr kumimoji="1" lang="zh-CN" altLang="en-US" sz="2400" dirty="0"/>
              <a:t> </a:t>
            </a:r>
            <a:r>
              <a:rPr kumimoji="1" lang="en-US" altLang="zh-CN" sz="2400" dirty="0"/>
              <a:t>and be responsible for maintenance as well.</a:t>
            </a:r>
          </a:p>
          <a:p>
            <a:r>
              <a:rPr kumimoji="1" lang="en-US" altLang="zh-CN" sz="2400" dirty="0"/>
              <a:t>If</a:t>
            </a:r>
            <a:r>
              <a:rPr kumimoji="1" lang="zh-CN" altLang="en-US" sz="2400" dirty="0"/>
              <a:t> </a:t>
            </a:r>
            <a:r>
              <a:rPr kumimoji="1" lang="en-US" altLang="zh-CN" sz="2400" dirty="0"/>
              <a:t>any dispute or cause for complaint arise among the musicians, he will try to resolve such matters so</a:t>
            </a:r>
            <a:r>
              <a:rPr kumimoji="1" lang="zh-CN" altLang="en-US" sz="2400" dirty="0"/>
              <a:t> </a:t>
            </a:r>
            <a:r>
              <a:rPr kumimoji="1" lang="en-US" altLang="zh-CN" sz="2400" dirty="0"/>
              <a:t>his Serene Highness will</a:t>
            </a:r>
            <a:r>
              <a:rPr kumimoji="1" lang="zh-CN" altLang="en-US" sz="2400" dirty="0"/>
              <a:t> </a:t>
            </a:r>
            <a:r>
              <a:rPr kumimoji="1" lang="en-US" altLang="zh-CN" sz="2400" dirty="0"/>
              <a:t>not be disturbed. </a:t>
            </a:r>
          </a:p>
          <a:p>
            <a:r>
              <a:rPr kumimoji="1" lang="en-US" altLang="zh-CN" sz="2400" dirty="0"/>
              <a:t>He</a:t>
            </a:r>
            <a:r>
              <a:rPr kumimoji="1" lang="zh-CN" altLang="en-US" sz="2400" dirty="0"/>
              <a:t> </a:t>
            </a:r>
            <a:r>
              <a:rPr kumimoji="1" lang="en-US" altLang="zh-CN" sz="2400" dirty="0"/>
              <a:t>will instruct the female singers.</a:t>
            </a:r>
          </a:p>
          <a:p>
            <a:r>
              <a:rPr kumimoji="1" lang="en-US" altLang="zh-CN" sz="2400" dirty="0"/>
              <a:t>he should keep up his</a:t>
            </a:r>
            <a:r>
              <a:rPr kumimoji="1" lang="zh-CN" altLang="en-US" sz="2400" dirty="0"/>
              <a:t> </a:t>
            </a:r>
            <a:r>
              <a:rPr kumimoji="1" lang="en-US" altLang="zh-CN" sz="2400" dirty="0"/>
              <a:t>skill in all the instruments in which he is proficient. </a:t>
            </a:r>
          </a:p>
          <a:p>
            <a:endParaRPr kumimoji="1" lang="zh-CN" altLang="en-US" sz="2400" dirty="0"/>
          </a:p>
        </p:txBody>
      </p:sp>
    </p:spTree>
    <p:extLst>
      <p:ext uri="{BB962C8B-B14F-4D97-AF65-F5344CB8AC3E}">
        <p14:creationId xmlns:p14="http://schemas.microsoft.com/office/powerpoint/2010/main" val="121619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79121" y="731520"/>
            <a:ext cx="9471714" cy="1121728"/>
          </a:xfrm>
          <a:prstGeom prst="rect">
            <a:avLst/>
          </a:prstGeom>
        </p:spPr>
        <p:txBody>
          <a:bodyPr numCol="1"/>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CN" sz="3200" b="1" dirty="0"/>
              <a:t>The style of Haydn’s</a:t>
            </a:r>
            <a:r>
              <a:rPr lang="zh-CN" altLang="en-US" sz="3200" b="1" dirty="0"/>
              <a:t> </a:t>
            </a:r>
            <a:r>
              <a:rPr lang="en-US" altLang="zh-CN" sz="3200" b="1" dirty="0"/>
              <a:t>symphonic music: </a:t>
            </a:r>
            <a:br>
              <a:rPr lang="en-US" altLang="zh-CN" sz="3200" b="1" dirty="0"/>
            </a:br>
            <a:br>
              <a:rPr lang="en-US" altLang="zh-CN" dirty="0"/>
            </a:br>
            <a:r>
              <a:rPr lang="en-US" altLang="zh-CN" dirty="0"/>
              <a:t> </a:t>
            </a:r>
            <a:br>
              <a:rPr lang="en-US" i="1" u="sng" dirty="0"/>
            </a:br>
            <a:endParaRPr lang="en-US" i="1" u="sng" dirty="0"/>
          </a:p>
        </p:txBody>
      </p:sp>
      <p:sp>
        <p:nvSpPr>
          <p:cNvPr id="5" name="Content Placeholder 2"/>
          <p:cNvSpPr txBox="1">
            <a:spLocks/>
          </p:cNvSpPr>
          <p:nvPr/>
        </p:nvSpPr>
        <p:spPr>
          <a:xfrm>
            <a:off x="579121" y="1292384"/>
            <a:ext cx="10927081" cy="4876800"/>
          </a:xfrm>
          <a:prstGeom prst="rect">
            <a:avLst/>
          </a:prstGeom>
        </p:spPr>
        <p:txBody>
          <a:bodyPr numCol="1">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endParaRPr lang="en-US" altLang="zh-CN" sz="2800" dirty="0"/>
          </a:p>
          <a:p>
            <a:r>
              <a:rPr lang="en-US" altLang="zh-CN" sz="2800" dirty="0"/>
              <a:t>Haydn </a:t>
            </a:r>
            <a:r>
              <a:rPr lang="en-US" altLang="zh-CN" sz="2800" b="1" dirty="0"/>
              <a:t>extended the development section</a:t>
            </a:r>
            <a:r>
              <a:rPr lang="en-US" altLang="zh-CN" sz="2800" dirty="0"/>
              <a:t> and</a:t>
            </a:r>
            <a:r>
              <a:rPr lang="zh-CN" altLang="en-US" sz="2800" dirty="0"/>
              <a:t> </a:t>
            </a:r>
            <a:r>
              <a:rPr lang="en-US" altLang="zh-CN" sz="2800" dirty="0"/>
              <a:t>made it encompasses materials from both the exposition and recapitulation. </a:t>
            </a:r>
            <a:r>
              <a:rPr lang="zh-CN" altLang="en-US" sz="2800" dirty="0"/>
              <a:t>                                                                                  </a:t>
            </a:r>
            <a:r>
              <a:rPr lang="en-US" altLang="zh-CN" sz="2800" dirty="0"/>
              <a:t>Therefore, the recapitulation was recomposed rather than merely restarting the material of the exposition. </a:t>
            </a:r>
            <a:r>
              <a:rPr lang="en-US" altLang="zh-CN" sz="2800" b="1" dirty="0"/>
              <a:t>These ideas exercised a major influence on Beethoven</a:t>
            </a:r>
            <a:r>
              <a:rPr lang="en-US" altLang="zh-CN" sz="2800" dirty="0"/>
              <a:t>.</a:t>
            </a:r>
          </a:p>
          <a:p>
            <a:r>
              <a:rPr lang="en-US" altLang="zh-CN" sz="2800" dirty="0"/>
              <a:t>Haydn wrote three “times of day” symphonies in 1761 (No. 6, “Le </a:t>
            </a:r>
            <a:r>
              <a:rPr lang="en-US" altLang="zh-CN" sz="2800" dirty="0" err="1"/>
              <a:t>Matin</a:t>
            </a:r>
            <a:r>
              <a:rPr lang="en-US" altLang="zh-CN" sz="2800" dirty="0"/>
              <a:t>,” No. 7, “Le Midi,” and No. 8, “Le </a:t>
            </a:r>
            <a:r>
              <a:rPr lang="en-US" altLang="zh-CN" sz="2800" dirty="0" err="1"/>
              <a:t>Soir</a:t>
            </a:r>
            <a:r>
              <a:rPr lang="en-US" altLang="zh-CN" sz="2800" dirty="0"/>
              <a:t>”). All of these symphonies have solo passages for winds and strings. </a:t>
            </a:r>
            <a:br>
              <a:rPr lang="en-US" altLang="zh-CN" sz="2800" dirty="0"/>
            </a:br>
            <a:r>
              <a:rPr lang="en-US" altLang="zh-CN" sz="2800" dirty="0"/>
              <a:t> </a:t>
            </a:r>
            <a:br>
              <a:rPr lang="en-US" altLang="zh-CN" sz="2800" dirty="0"/>
            </a:br>
            <a:r>
              <a:rPr lang="en-US" altLang="zh-CN" sz="2800" dirty="0"/>
              <a:t> </a:t>
            </a:r>
            <a:br>
              <a:rPr lang="en-US" altLang="zh-CN" sz="2800" dirty="0"/>
            </a:br>
            <a:r>
              <a:rPr lang="en-US" altLang="zh-CN" sz="2800" dirty="0"/>
              <a:t> </a:t>
            </a:r>
            <a:br>
              <a:rPr lang="en-US" altLang="zh-CN" sz="2800" dirty="0"/>
            </a:br>
            <a:endParaRPr lang="en-US" sz="2800" i="1" dirty="0"/>
          </a:p>
        </p:txBody>
      </p:sp>
    </p:spTree>
    <p:extLst>
      <p:ext uri="{BB962C8B-B14F-4D97-AF65-F5344CB8AC3E}">
        <p14:creationId xmlns:p14="http://schemas.microsoft.com/office/powerpoint/2010/main" val="278831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1103312" y="2060575"/>
            <a:ext cx="9899968" cy="4195763"/>
          </a:xfrm>
        </p:spPr>
        <p:txBody>
          <a:bodyPr numCol="1">
            <a:normAutofit/>
          </a:bodyPr>
          <a:lstStyle/>
          <a:p>
            <a:r>
              <a:rPr lang="en-US" altLang="zh-CN" sz="2800" dirty="0"/>
              <a:t> His famous </a:t>
            </a:r>
            <a:r>
              <a:rPr lang="en-US" altLang="zh-CN" sz="2800" b="1" dirty="0"/>
              <a:t>dynamic surprises</a:t>
            </a:r>
            <a:r>
              <a:rPr lang="en-US" altLang="zh-CN" sz="2800" dirty="0"/>
              <a:t> was</a:t>
            </a:r>
            <a:r>
              <a:rPr lang="zh-CN" altLang="en-US" sz="2800" dirty="0"/>
              <a:t> </a:t>
            </a:r>
            <a:r>
              <a:rPr lang="en-US" altLang="zh-CN" sz="2800" dirty="0"/>
              <a:t>also appropriated by</a:t>
            </a:r>
            <a:r>
              <a:rPr lang="zh-CN" altLang="en-US" sz="2800" dirty="0"/>
              <a:t> </a:t>
            </a:r>
            <a:r>
              <a:rPr lang="en-US" altLang="zh-CN" sz="2800" dirty="0"/>
              <a:t>Beethoven.</a:t>
            </a:r>
            <a:r>
              <a:rPr lang="zh-CN" altLang="en-US" sz="2800" dirty="0"/>
              <a:t>                                                                    </a:t>
            </a:r>
            <a:r>
              <a:rPr lang="en-US" altLang="zh-CN" sz="2800" dirty="0"/>
              <a:t>(e.g. the </a:t>
            </a:r>
            <a:r>
              <a:rPr lang="en-US" altLang="zh-CN" sz="2800" dirty="0" err="1"/>
              <a:t>ff</a:t>
            </a:r>
            <a:r>
              <a:rPr lang="en-US" altLang="zh-CN" sz="2800" dirty="0"/>
              <a:t> </a:t>
            </a:r>
            <a:r>
              <a:rPr lang="en-US" altLang="zh-CN" sz="2800" dirty="0" err="1"/>
              <a:t>tutti</a:t>
            </a:r>
            <a:r>
              <a:rPr lang="en-US" altLang="zh-CN" sz="2800" dirty="0"/>
              <a:t> entrance in the slow movement of the ‘Surprise Symphony, no.94,</a:t>
            </a:r>
            <a:r>
              <a:rPr lang="zh-CN" altLang="en-US" sz="2800" dirty="0"/>
              <a:t> </a:t>
            </a:r>
            <a:r>
              <a:rPr lang="en-US" altLang="zh-CN" sz="2800" u="sng" dirty="0">
                <a:hlinkClick r:id="rId2"/>
              </a:rPr>
              <a:t>https://youtu.be/gbf1LVE4UKM?t=506</a:t>
            </a:r>
            <a:r>
              <a:rPr lang="en-US" altLang="zh-CN" sz="2800" dirty="0"/>
              <a:t> ), </a:t>
            </a:r>
          </a:p>
          <a:p>
            <a:endParaRPr lang="en-US" altLang="zh-CN" sz="2800" dirty="0"/>
          </a:p>
          <a:p>
            <a:r>
              <a:rPr lang="en-US" altLang="zh-CN" sz="2800" dirty="0"/>
              <a:t>Haydn wrote a larger proportion of work </a:t>
            </a:r>
            <a:r>
              <a:rPr lang="en-US" altLang="zh-CN" sz="2800" b="1" dirty="0"/>
              <a:t>in minor keys</a:t>
            </a:r>
            <a:r>
              <a:rPr lang="en-US" altLang="zh-CN" sz="2800" dirty="0"/>
              <a:t> than most 18th century symphonists.</a:t>
            </a:r>
            <a:br>
              <a:rPr lang="en-US" altLang="zh-CN" sz="2800" dirty="0"/>
            </a:br>
            <a:endParaRPr lang="en-US" sz="2800" dirty="0"/>
          </a:p>
        </p:txBody>
      </p:sp>
      <p:sp>
        <p:nvSpPr>
          <p:cNvPr id="5" name="Title 1"/>
          <p:cNvSpPr txBox="1">
            <a:spLocks/>
          </p:cNvSpPr>
          <p:nvPr/>
        </p:nvSpPr>
        <p:spPr>
          <a:xfrm>
            <a:off x="579121" y="731520"/>
            <a:ext cx="9471714" cy="1121728"/>
          </a:xfrm>
          <a:prstGeom prst="rect">
            <a:avLst/>
          </a:prstGeom>
        </p:spPr>
        <p:txBody>
          <a:bodyPr numCol="1"/>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CN" sz="3200" b="1" dirty="0"/>
              <a:t>The style of Haydn’s</a:t>
            </a:r>
            <a:r>
              <a:rPr lang="zh-CN" altLang="en-US" sz="3200" b="1" dirty="0"/>
              <a:t> </a:t>
            </a:r>
            <a:r>
              <a:rPr lang="en-US" altLang="zh-CN" sz="3200" b="1" dirty="0"/>
              <a:t>symphonic music cont.</a:t>
            </a:r>
            <a:br>
              <a:rPr lang="en-US" altLang="zh-CN" sz="3200" b="1" dirty="0"/>
            </a:br>
            <a:br>
              <a:rPr lang="en-US" altLang="zh-CN" dirty="0"/>
            </a:br>
            <a:r>
              <a:rPr lang="en-US" altLang="zh-CN" dirty="0"/>
              <a:t> </a:t>
            </a:r>
            <a:br>
              <a:rPr lang="en-US" i="1" u="sng" dirty="0"/>
            </a:br>
            <a:endParaRPr lang="en-US" i="1" u="sng" dirty="0"/>
          </a:p>
        </p:txBody>
      </p:sp>
    </p:spTree>
    <p:extLst>
      <p:ext uri="{BB962C8B-B14F-4D97-AF65-F5344CB8AC3E}">
        <p14:creationId xmlns:p14="http://schemas.microsoft.com/office/powerpoint/2010/main" val="2802862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06628" y="543697"/>
            <a:ext cx="10268052" cy="1161270"/>
          </a:xfrm>
        </p:spPr>
        <p:txBody>
          <a:bodyPr numCol="1"/>
          <a:lstStyle/>
          <a:p>
            <a:r>
              <a:rPr lang="en-US" altLang="zh-CN" sz="3200" b="1" dirty="0"/>
              <a:t>Let</a:t>
            </a:r>
            <a:r>
              <a:rPr lang="zh-CN" altLang="en-US" sz="3200" b="1" dirty="0"/>
              <a:t> </a:t>
            </a:r>
            <a:r>
              <a:rPr lang="en-US" altLang="zh-CN" sz="3200" b="1" dirty="0"/>
              <a:t>us</a:t>
            </a:r>
            <a:r>
              <a:rPr lang="zh-CN" altLang="en-US" sz="3200" b="1" dirty="0"/>
              <a:t> </a:t>
            </a:r>
            <a:r>
              <a:rPr lang="en-US" altLang="zh-CN" sz="3200" b="1" dirty="0"/>
              <a:t>learn</a:t>
            </a:r>
            <a:r>
              <a:rPr lang="zh-CN" altLang="en-US" sz="3200" b="1" dirty="0"/>
              <a:t> </a:t>
            </a:r>
            <a:r>
              <a:rPr lang="en-US" altLang="zh-CN" sz="3200" b="1" dirty="0"/>
              <a:t>more</a:t>
            </a:r>
            <a:r>
              <a:rPr lang="zh-CN" altLang="en-US" sz="3200" b="1" dirty="0"/>
              <a:t> </a:t>
            </a:r>
            <a:r>
              <a:rPr lang="en-US" altLang="zh-CN" sz="3200" b="1" dirty="0"/>
              <a:t>about</a:t>
            </a:r>
            <a:r>
              <a:rPr lang="zh-CN" altLang="en-US" sz="3200" b="1" dirty="0"/>
              <a:t> </a:t>
            </a:r>
            <a:r>
              <a:rPr lang="en-US" altLang="zh-CN" sz="3200" b="1" dirty="0"/>
              <a:t>18</a:t>
            </a:r>
            <a:r>
              <a:rPr lang="en-US" altLang="zh-CN" sz="3200" b="1" baseline="30000" dirty="0"/>
              <a:t>th</a:t>
            </a:r>
            <a:r>
              <a:rPr lang="en-US" altLang="zh-CN" sz="3200" b="1" dirty="0"/>
              <a:t> century composers</a:t>
            </a:r>
            <a:endParaRPr lang="en-US" sz="3200" b="1" dirty="0"/>
          </a:p>
        </p:txBody>
      </p:sp>
      <p:sp>
        <p:nvSpPr>
          <p:cNvPr id="6" name="内容占位符 5"/>
          <p:cNvSpPr>
            <a:spLocks noGrp="1"/>
          </p:cNvSpPr>
          <p:nvPr>
            <p:ph idx="1"/>
          </p:nvPr>
        </p:nvSpPr>
        <p:spPr>
          <a:xfrm>
            <a:off x="905192" y="1583048"/>
            <a:ext cx="5327968" cy="4543432"/>
          </a:xfrm>
        </p:spPr>
        <p:txBody>
          <a:bodyPr>
            <a:noAutofit/>
          </a:bodyPr>
          <a:lstStyle/>
          <a:p>
            <a:r>
              <a:rPr lang="en-US" altLang="zh-CN" sz="2800" dirty="0"/>
              <a:t>Austrian composer Wolfgang Amadeus Mozart (1756-1791) was the leading figure of the Viennese Classical school, and one of the greatest composers in the history of western music. He composed over </a:t>
            </a:r>
            <a:r>
              <a:rPr lang="en-US" altLang="zh-CN" sz="2800" b="1" dirty="0"/>
              <a:t>600 works </a:t>
            </a:r>
            <a:r>
              <a:rPr lang="en-US" altLang="zh-CN" sz="2800" dirty="0"/>
              <a:t>include more than </a:t>
            </a:r>
            <a:r>
              <a:rPr lang="en-US" altLang="zh-CN" sz="2800" b="1" dirty="0"/>
              <a:t>50 symphonies.</a:t>
            </a:r>
            <a:endParaRPr lang="en-US" altLang="zh-CN" sz="2800" dirty="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4620" y="1370644"/>
            <a:ext cx="4373880" cy="4968240"/>
          </a:xfrm>
          <a:prstGeom prst="rect">
            <a:avLst/>
          </a:prstGeom>
        </p:spPr>
      </p:pic>
    </p:spTree>
    <p:extLst>
      <p:ext uri="{BB962C8B-B14F-4D97-AF65-F5344CB8AC3E}">
        <p14:creationId xmlns:p14="http://schemas.microsoft.com/office/powerpoint/2010/main" val="143288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79121" y="731520"/>
            <a:ext cx="9471714" cy="1121728"/>
          </a:xfrm>
          <a:prstGeom prst="rect">
            <a:avLst/>
          </a:prstGeom>
        </p:spPr>
        <p:txBody>
          <a:bodyPr numCol="1"/>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CN" sz="3200" b="1" dirty="0"/>
              <a:t>The style of Mozart’s</a:t>
            </a:r>
            <a:r>
              <a:rPr lang="zh-CN" altLang="en-US" sz="3200" b="1" dirty="0"/>
              <a:t> </a:t>
            </a:r>
            <a:r>
              <a:rPr lang="en-US" altLang="zh-CN" sz="3200" b="1" dirty="0"/>
              <a:t>symphonic music: </a:t>
            </a:r>
            <a:br>
              <a:rPr lang="en-US" altLang="zh-CN" sz="3200" b="1" dirty="0"/>
            </a:br>
            <a:br>
              <a:rPr lang="en-US" altLang="zh-CN" dirty="0"/>
            </a:br>
            <a:r>
              <a:rPr lang="en-US" altLang="zh-CN" dirty="0"/>
              <a:t> </a:t>
            </a:r>
            <a:br>
              <a:rPr lang="en-US" i="1" u="sng" dirty="0"/>
            </a:br>
            <a:endParaRPr lang="en-US" i="1" u="sng" dirty="0"/>
          </a:p>
        </p:txBody>
      </p:sp>
      <p:sp>
        <p:nvSpPr>
          <p:cNvPr id="3" name="内容占位符 2"/>
          <p:cNvSpPr>
            <a:spLocks noGrp="1"/>
          </p:cNvSpPr>
          <p:nvPr>
            <p:ph sz="half" idx="1"/>
          </p:nvPr>
        </p:nvSpPr>
        <p:spPr>
          <a:xfrm>
            <a:off x="365760" y="1853248"/>
            <a:ext cx="11170920" cy="4195763"/>
          </a:xfrm>
        </p:spPr>
        <p:txBody>
          <a:bodyPr>
            <a:noAutofit/>
          </a:bodyPr>
          <a:lstStyle/>
          <a:p>
            <a:r>
              <a:rPr lang="en-US" altLang="zh-CN" sz="2800" dirty="0"/>
              <a:t>Mozart applied rich </a:t>
            </a:r>
            <a:r>
              <a:rPr lang="en-US" altLang="zh-CN" sz="2800" b="1" dirty="0"/>
              <a:t>chordal vocabulary</a:t>
            </a:r>
            <a:r>
              <a:rPr lang="en-US" altLang="zh-CN" sz="2800" dirty="0"/>
              <a:t> and far-ranging </a:t>
            </a:r>
            <a:r>
              <a:rPr lang="en-US" altLang="zh-CN" sz="2800" b="1" dirty="0"/>
              <a:t>modulations</a:t>
            </a:r>
            <a:r>
              <a:rPr lang="en-US" altLang="zh-CN" sz="2800" dirty="0"/>
              <a:t>.</a:t>
            </a:r>
          </a:p>
          <a:p>
            <a:endParaRPr lang="en-US" altLang="zh-CN" sz="2800" dirty="0"/>
          </a:p>
          <a:p>
            <a:r>
              <a:rPr lang="en-US" altLang="zh-CN" sz="2800" dirty="0"/>
              <a:t>In</a:t>
            </a:r>
            <a:r>
              <a:rPr lang="zh-CN" altLang="en-US" sz="2800" dirty="0"/>
              <a:t> </a:t>
            </a:r>
            <a:r>
              <a:rPr lang="en-US" altLang="zh-CN" sz="2800" dirty="0"/>
              <a:t>development section, Mozart</a:t>
            </a:r>
            <a:r>
              <a:rPr lang="zh-CN" altLang="en-US" sz="2800" dirty="0"/>
              <a:t> </a:t>
            </a:r>
            <a:r>
              <a:rPr lang="en-US" altLang="zh-CN" sz="2800" dirty="0"/>
              <a:t>enjoyed</a:t>
            </a:r>
            <a:r>
              <a:rPr lang="zh-CN" altLang="en-US" sz="2800" dirty="0"/>
              <a:t> </a:t>
            </a:r>
            <a:r>
              <a:rPr lang="en-US" altLang="zh-CN" sz="2800" dirty="0"/>
              <a:t>having</a:t>
            </a:r>
            <a:r>
              <a:rPr lang="zh-CN" altLang="en-US" sz="2800" dirty="0"/>
              <a:t> </a:t>
            </a:r>
            <a:r>
              <a:rPr lang="en-US" altLang="zh-CN" sz="2800" dirty="0"/>
              <a:t>his</a:t>
            </a:r>
            <a:r>
              <a:rPr lang="zh-CN" altLang="en-US" sz="2800" dirty="0"/>
              <a:t> </a:t>
            </a:r>
            <a:r>
              <a:rPr lang="en-US" altLang="zh-CN" sz="2800" dirty="0"/>
              <a:t>established theme travel</a:t>
            </a:r>
            <a:r>
              <a:rPr lang="zh-CN" altLang="en-US" sz="2800" dirty="0"/>
              <a:t> </a:t>
            </a:r>
            <a:r>
              <a:rPr lang="en-US" altLang="zh-CN" sz="2800" dirty="0"/>
              <a:t>through</a:t>
            </a:r>
            <a:r>
              <a:rPr lang="zh-CN" altLang="en-US" sz="2800" dirty="0"/>
              <a:t> </a:t>
            </a:r>
            <a:r>
              <a:rPr lang="en-US" altLang="zh-CN" sz="2800" dirty="0"/>
              <a:t>different</a:t>
            </a:r>
            <a:r>
              <a:rPr lang="zh-CN" altLang="en-US" sz="2800" dirty="0"/>
              <a:t> </a:t>
            </a:r>
            <a:r>
              <a:rPr lang="en-US" altLang="zh-CN" sz="2800" dirty="0"/>
              <a:t>harmonic</a:t>
            </a:r>
            <a:r>
              <a:rPr lang="zh-CN" altLang="en-US" sz="2800" dirty="0"/>
              <a:t> </a:t>
            </a:r>
            <a:r>
              <a:rPr lang="en-US" altLang="zh-CN" sz="2800" dirty="0"/>
              <a:t>territory,</a:t>
            </a:r>
            <a:r>
              <a:rPr lang="zh-CN" altLang="en-US" sz="2800" dirty="0"/>
              <a:t> </a:t>
            </a:r>
            <a:r>
              <a:rPr lang="en-US" altLang="zh-CN" sz="2800" dirty="0"/>
              <a:t>to</a:t>
            </a:r>
            <a:r>
              <a:rPr lang="zh-CN" altLang="en-US" sz="2800" dirty="0"/>
              <a:t> </a:t>
            </a:r>
            <a:r>
              <a:rPr lang="en-US" altLang="zh-CN" sz="2800" dirty="0"/>
              <a:t>maintain</a:t>
            </a:r>
            <a:r>
              <a:rPr lang="zh-CN" altLang="en-US" sz="2800" dirty="0"/>
              <a:t> </a:t>
            </a:r>
            <a:r>
              <a:rPr lang="en-US" altLang="zh-CN" sz="2800" dirty="0"/>
              <a:t>the</a:t>
            </a:r>
            <a:r>
              <a:rPr lang="zh-CN" altLang="en-US" sz="2800" dirty="0"/>
              <a:t> </a:t>
            </a:r>
            <a:r>
              <a:rPr lang="en-US" altLang="zh-CN" sz="2800" dirty="0"/>
              <a:t>interest</a:t>
            </a:r>
            <a:r>
              <a:rPr lang="zh-CN" altLang="en-US" sz="2800" dirty="0"/>
              <a:t> </a:t>
            </a:r>
            <a:r>
              <a:rPr lang="en-US" altLang="zh-CN" sz="2800" dirty="0"/>
              <a:t>of</a:t>
            </a:r>
            <a:r>
              <a:rPr lang="zh-CN" altLang="en-US" sz="2800" dirty="0"/>
              <a:t> </a:t>
            </a:r>
            <a:r>
              <a:rPr lang="en-US" altLang="zh-CN" sz="2800" dirty="0"/>
              <a:t>his</a:t>
            </a:r>
            <a:r>
              <a:rPr lang="zh-CN" altLang="en-US" sz="2800" dirty="0"/>
              <a:t> </a:t>
            </a:r>
            <a:r>
              <a:rPr lang="en-US" altLang="zh-CN" sz="2800" dirty="0"/>
              <a:t>audience.</a:t>
            </a:r>
            <a:r>
              <a:rPr lang="zh-CN" altLang="en-US" sz="2800" dirty="0"/>
              <a:t> </a:t>
            </a:r>
            <a:endParaRPr lang="en-US" altLang="zh-CN" sz="2800" dirty="0"/>
          </a:p>
        </p:txBody>
      </p:sp>
    </p:spTree>
    <p:extLst>
      <p:ext uri="{BB962C8B-B14F-4D97-AF65-F5344CB8AC3E}">
        <p14:creationId xmlns:p14="http://schemas.microsoft.com/office/powerpoint/2010/main" val="2620025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79121" y="731520"/>
            <a:ext cx="9471714" cy="1121728"/>
          </a:xfrm>
          <a:prstGeom prst="rect">
            <a:avLst/>
          </a:prstGeom>
        </p:spPr>
        <p:txBody>
          <a:bodyPr numCol="1"/>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CN" sz="3200" b="1" dirty="0"/>
              <a:t>The style of Mozart’s</a:t>
            </a:r>
            <a:r>
              <a:rPr lang="zh-CN" altLang="en-US" sz="3200" b="1" dirty="0"/>
              <a:t> </a:t>
            </a:r>
            <a:r>
              <a:rPr lang="en-US" altLang="zh-CN" sz="3200" b="1" dirty="0"/>
              <a:t>symphonic music cont. </a:t>
            </a:r>
            <a:br>
              <a:rPr lang="en-US" altLang="zh-CN" sz="3200" b="1" dirty="0"/>
            </a:br>
            <a:br>
              <a:rPr lang="en-US" altLang="zh-CN" dirty="0"/>
            </a:br>
            <a:r>
              <a:rPr lang="en-US" altLang="zh-CN" dirty="0"/>
              <a:t> </a:t>
            </a:r>
            <a:br>
              <a:rPr lang="en-US" i="1" u="sng" dirty="0"/>
            </a:br>
            <a:endParaRPr lang="en-US" i="1" u="sng" dirty="0"/>
          </a:p>
        </p:txBody>
      </p:sp>
      <p:sp>
        <p:nvSpPr>
          <p:cNvPr id="3" name="内容占位符 2"/>
          <p:cNvSpPr>
            <a:spLocks noGrp="1"/>
          </p:cNvSpPr>
          <p:nvPr>
            <p:ph sz="half" idx="1"/>
          </p:nvPr>
        </p:nvSpPr>
        <p:spPr>
          <a:xfrm>
            <a:off x="365760" y="1853248"/>
            <a:ext cx="11170920" cy="4195763"/>
          </a:xfrm>
        </p:spPr>
        <p:txBody>
          <a:bodyPr>
            <a:noAutofit/>
          </a:bodyPr>
          <a:lstStyle/>
          <a:p>
            <a:r>
              <a:rPr lang="en-US" altLang="zh-CN" sz="2800" dirty="0"/>
              <a:t>Mozart remained good </a:t>
            </a:r>
            <a:r>
              <a:rPr lang="en-US" altLang="zh-CN" sz="2800" b="1" dirty="0"/>
              <a:t>symmetry</a:t>
            </a:r>
            <a:r>
              <a:rPr lang="en-US" altLang="zh-CN" sz="2800" dirty="0"/>
              <a:t> in his symphonies. The</a:t>
            </a:r>
            <a:r>
              <a:rPr lang="zh-CN" altLang="en-US" sz="2800" dirty="0"/>
              <a:t> </a:t>
            </a:r>
            <a:r>
              <a:rPr lang="en-US" altLang="zh-CN" sz="2800" dirty="0"/>
              <a:t>sound</a:t>
            </a:r>
            <a:r>
              <a:rPr lang="zh-CN" altLang="en-US" sz="2800" dirty="0"/>
              <a:t> </a:t>
            </a:r>
            <a:r>
              <a:rPr lang="en-US" altLang="zh-CN" sz="2800" dirty="0"/>
              <a:t>quality</a:t>
            </a:r>
            <a:r>
              <a:rPr lang="zh-CN" altLang="en-US" sz="2800" dirty="0"/>
              <a:t> </a:t>
            </a:r>
            <a:r>
              <a:rPr lang="en-US" altLang="zh-CN" sz="2800" dirty="0"/>
              <a:t>between</a:t>
            </a:r>
            <a:r>
              <a:rPr lang="zh-CN" altLang="en-US" sz="2800" dirty="0"/>
              <a:t> </a:t>
            </a:r>
            <a:r>
              <a:rPr lang="en-US" altLang="zh-CN" sz="2800" dirty="0"/>
              <a:t>his phrases and musical characters</a:t>
            </a:r>
            <a:r>
              <a:rPr lang="zh-CN" altLang="en-US" sz="2800" dirty="0"/>
              <a:t> </a:t>
            </a:r>
            <a:r>
              <a:rPr lang="en-US" altLang="zh-CN" sz="2800" dirty="0"/>
              <a:t>are</a:t>
            </a:r>
            <a:r>
              <a:rPr lang="zh-CN" altLang="en-US" sz="2800" dirty="0"/>
              <a:t> </a:t>
            </a:r>
            <a:r>
              <a:rPr lang="en-US" altLang="zh-CN" sz="2800" dirty="0"/>
              <a:t>usually</a:t>
            </a:r>
            <a:r>
              <a:rPr lang="zh-CN" altLang="en-US" sz="2800" dirty="0"/>
              <a:t> </a:t>
            </a:r>
            <a:r>
              <a:rPr lang="en-US" altLang="zh-CN" sz="2800" dirty="0"/>
              <a:t>well</a:t>
            </a:r>
            <a:r>
              <a:rPr lang="zh-CN" altLang="en-US" sz="2800" dirty="0"/>
              <a:t> </a:t>
            </a:r>
            <a:r>
              <a:rPr lang="en-US" altLang="zh-CN" sz="2800" dirty="0"/>
              <a:t>balanced.</a:t>
            </a:r>
            <a:r>
              <a:rPr lang="zh-CN" altLang="en-US" sz="2800" dirty="0"/>
              <a:t> </a:t>
            </a:r>
            <a:r>
              <a:rPr lang="en-US" altLang="zh-CN" sz="2800" dirty="0"/>
              <a:t> </a:t>
            </a:r>
          </a:p>
          <a:p>
            <a:endParaRPr lang="en-US" altLang="zh-CN" sz="2800" dirty="0"/>
          </a:p>
          <a:p>
            <a:r>
              <a:rPr lang="en-US" altLang="zh-CN" sz="2800" dirty="0"/>
              <a:t>Now let’s hear a segment from Mozart’s symphony </a:t>
            </a:r>
            <a:r>
              <a:rPr lang="it-IT" altLang="zh-CN" sz="2800" dirty="0"/>
              <a:t>No. 40 in G minor, K. 550 </a:t>
            </a:r>
            <a:r>
              <a:rPr lang="en-US" altLang="zh-CN" sz="2800" dirty="0">
                <a:sym typeface="Wingdings"/>
              </a:rPr>
              <a:t> </a:t>
            </a:r>
            <a:r>
              <a:rPr lang="en-US" altLang="zh-CN" sz="2800" dirty="0">
                <a:sym typeface="Wingdings"/>
                <a:hlinkClick r:id="rId2"/>
              </a:rPr>
              <a:t>https://youtu.be/JTc1mDieQI8?t=3</a:t>
            </a:r>
            <a:r>
              <a:rPr lang="en-US" altLang="zh-CN" sz="2800" dirty="0">
                <a:sym typeface="Wingdings"/>
              </a:rPr>
              <a:t>    </a:t>
            </a:r>
            <a:endParaRPr lang="en-US" altLang="zh-CN" sz="2800" dirty="0"/>
          </a:p>
        </p:txBody>
      </p:sp>
    </p:spTree>
    <p:extLst>
      <p:ext uri="{BB962C8B-B14F-4D97-AF65-F5344CB8AC3E}">
        <p14:creationId xmlns:p14="http://schemas.microsoft.com/office/powerpoint/2010/main" val="11592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791" y="1001358"/>
            <a:ext cx="10549111" cy="1400530"/>
          </a:xfrm>
        </p:spPr>
        <p:txBody>
          <a:bodyPr numCol="1">
            <a:normAutofit fontScale="90000"/>
          </a:bodyPr>
          <a:lstStyle/>
          <a:p>
            <a:r>
              <a:rPr lang="en-US" altLang="zh-CN" sz="3600" b="1" dirty="0"/>
              <a:t>The historical development of the symphony</a:t>
            </a:r>
            <a:r>
              <a:rPr lang="zh-CN" altLang="en-US" sz="3600" b="1" dirty="0"/>
              <a:t> </a:t>
            </a:r>
            <a:r>
              <a:rPr lang="en-US" altLang="zh-CN" sz="3600" b="1" dirty="0"/>
              <a:t>cont.</a:t>
            </a:r>
            <a:br>
              <a:rPr lang="en-US" altLang="zh-CN" sz="3600" dirty="0"/>
            </a:br>
            <a:br>
              <a:rPr lang="en-US" altLang="zh-CN" sz="4000" dirty="0"/>
            </a:br>
            <a:endParaRPr lang="en-US" sz="4000" b="0" dirty="0">
              <a:effectLst>
                <a:outerShdw blurRad="38100" dist="38100" dir="2700000" algn="tl">
                  <a:srgbClr val="000000">
                    <a:alpha val="43137"/>
                  </a:srgbClr>
                </a:outerShdw>
              </a:effectLst>
              <a:cs typeface="Arial" panose="020B0604020202020204" pitchFamily="34" charset="0"/>
            </a:endParaRPr>
          </a:p>
        </p:txBody>
      </p:sp>
      <p:sp>
        <p:nvSpPr>
          <p:cNvPr id="7" name="Content Placeholder 6"/>
          <p:cNvSpPr>
            <a:spLocks noGrp="1"/>
          </p:cNvSpPr>
          <p:nvPr>
            <p:ph idx="1"/>
          </p:nvPr>
        </p:nvSpPr>
        <p:spPr>
          <a:xfrm>
            <a:off x="905190" y="2065428"/>
            <a:ext cx="10762735" cy="1087660"/>
          </a:xfrm>
        </p:spPr>
        <p:txBody>
          <a:bodyPr numCol="1">
            <a:normAutofit/>
          </a:bodyPr>
          <a:lstStyle/>
          <a:p>
            <a:r>
              <a:rPr lang="en-US" altLang="zh-CN" sz="2800" dirty="0"/>
              <a:t>19th century symphonic music: the essence of the genre</a:t>
            </a:r>
          </a:p>
        </p:txBody>
      </p:sp>
      <p:sp>
        <p:nvSpPr>
          <p:cNvPr id="5" name="Content Placeholder 6"/>
          <p:cNvSpPr txBox="1">
            <a:spLocks/>
          </p:cNvSpPr>
          <p:nvPr/>
        </p:nvSpPr>
        <p:spPr>
          <a:xfrm>
            <a:off x="905191" y="3365268"/>
            <a:ext cx="10762735" cy="3279372"/>
          </a:xfrm>
          <a:prstGeom prst="rect">
            <a:avLst/>
          </a:prstGeom>
        </p:spPr>
        <p:txBody>
          <a:bodyPr vert="horz" lIns="91440" tIns="45720" rIns="91440" bIns="45720" numCol="1"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en-US" altLang="zh-CN" sz="2800" dirty="0"/>
              <a:t>In</a:t>
            </a:r>
            <a:r>
              <a:rPr lang="zh-CN" altLang="en-US" sz="2800" dirty="0"/>
              <a:t> </a:t>
            </a:r>
            <a:r>
              <a:rPr lang="en-US" altLang="zh-CN" sz="2800" dirty="0"/>
              <a:t>this</a:t>
            </a:r>
            <a:r>
              <a:rPr lang="zh-CN" altLang="en-US" sz="2800" dirty="0"/>
              <a:t> </a:t>
            </a:r>
            <a:r>
              <a:rPr lang="en-US" altLang="zh-CN" sz="2800" dirty="0"/>
              <a:t>period,</a:t>
            </a:r>
            <a:r>
              <a:rPr lang="zh-CN" altLang="en-US" sz="2800" dirty="0"/>
              <a:t> </a:t>
            </a:r>
            <a:r>
              <a:rPr lang="en-US" altLang="zh-CN" sz="2800" dirty="0"/>
              <a:t>composers consistently designated as a symphony work for a medium or large-sized orchestra, usually consisting of three, four, or five movements (most commonly four).</a:t>
            </a:r>
          </a:p>
        </p:txBody>
      </p:sp>
    </p:spTree>
    <p:extLst>
      <p:ext uri="{BB962C8B-B14F-4D97-AF65-F5344CB8AC3E}">
        <p14:creationId xmlns:p14="http://schemas.microsoft.com/office/powerpoint/2010/main" val="166675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960120" y="2273935"/>
            <a:ext cx="9662160" cy="3450271"/>
          </a:xfrm>
        </p:spPr>
        <p:txBody>
          <a:bodyPr>
            <a:normAutofit/>
          </a:bodyPr>
          <a:lstStyle/>
          <a:p>
            <a:r>
              <a:rPr lang="en-US" altLang="zh-CN" sz="2800" dirty="0"/>
              <a:t>the symphony was understood to represent the emotions or ideas of the entire community, or the whole of humanity. </a:t>
            </a:r>
            <a:r>
              <a:rPr lang="zh-CN" altLang="en-US" sz="2800" dirty="0"/>
              <a:t>                                                     </a:t>
            </a:r>
            <a:r>
              <a:rPr lang="en-US" altLang="zh-CN" sz="2800" dirty="0"/>
              <a:t>This perception of </a:t>
            </a:r>
            <a:r>
              <a:rPr lang="en-US" altLang="zh-CN" sz="2800" b="1" dirty="0"/>
              <a:t>the symphony as an expression of the communal sentiment</a:t>
            </a:r>
            <a:r>
              <a:rPr lang="en-US" altLang="zh-CN" sz="2800" dirty="0"/>
              <a:t> grew throughout the 19th century. </a:t>
            </a:r>
          </a:p>
        </p:txBody>
      </p:sp>
      <p:sp>
        <p:nvSpPr>
          <p:cNvPr id="5" name="Title 1"/>
          <p:cNvSpPr>
            <a:spLocks noGrp="1"/>
          </p:cNvSpPr>
          <p:nvPr>
            <p:ph type="title"/>
          </p:nvPr>
        </p:nvSpPr>
        <p:spPr>
          <a:xfrm>
            <a:off x="630871" y="873405"/>
            <a:ext cx="9404723" cy="1400530"/>
          </a:xfrm>
        </p:spPr>
        <p:txBody>
          <a:bodyPr numCol="1"/>
          <a:lstStyle/>
          <a:p>
            <a:r>
              <a:rPr lang="en-US" sz="3200" b="1" dirty="0"/>
              <a:t>The social function of 1</a:t>
            </a:r>
            <a:r>
              <a:rPr lang="en-US" altLang="zh-CN" sz="3200" b="1" dirty="0"/>
              <a:t>9</a:t>
            </a:r>
            <a:r>
              <a:rPr lang="en-US" sz="3200" b="1" baseline="30000" dirty="0"/>
              <a:t>th</a:t>
            </a:r>
            <a:r>
              <a:rPr lang="en-US" sz="3200" b="1" dirty="0"/>
              <a:t> century’s symphony</a:t>
            </a:r>
          </a:p>
        </p:txBody>
      </p:sp>
    </p:spTree>
    <p:extLst>
      <p:ext uri="{BB962C8B-B14F-4D97-AF65-F5344CB8AC3E}">
        <p14:creationId xmlns:p14="http://schemas.microsoft.com/office/powerpoint/2010/main" val="1559237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numCol="1">
            <a:normAutofit/>
          </a:bodyPr>
          <a:lstStyle/>
          <a:p>
            <a:endParaRPr lang="en-US" sz="3600" dirty="0"/>
          </a:p>
          <a:p>
            <a:endParaRPr lang="en-US" sz="3600" dirty="0"/>
          </a:p>
          <a:p>
            <a:endParaRPr dirty="0"/>
          </a:p>
        </p:txBody>
      </p:sp>
      <p:sp>
        <p:nvSpPr>
          <p:cNvPr id="4" name="内容占位符 3"/>
          <p:cNvSpPr>
            <a:spLocks noGrp="1"/>
          </p:cNvSpPr>
          <p:nvPr>
            <p:ph sz="half" idx="2"/>
          </p:nvPr>
        </p:nvSpPr>
        <p:spPr>
          <a:xfrm>
            <a:off x="859471" y="2582863"/>
            <a:ext cx="10728960" cy="3467417"/>
          </a:xfrm>
        </p:spPr>
        <p:txBody>
          <a:bodyPr>
            <a:noAutofit/>
          </a:bodyPr>
          <a:lstStyle/>
          <a:p>
            <a:r>
              <a:rPr lang="en-US" altLang="zh-CN" sz="2800" dirty="0"/>
              <a:t>By the end of the century, the norm for a large orchestra had grown to </a:t>
            </a:r>
            <a:r>
              <a:rPr lang="en-US" altLang="zh-CN" sz="2800" b="1" dirty="0"/>
              <a:t>triple woodwind </a:t>
            </a:r>
            <a:r>
              <a:rPr lang="en-US" altLang="zh-CN" sz="2800" dirty="0"/>
              <a:t>(with third players doubling on an additional instrument) and up to </a:t>
            </a:r>
            <a:r>
              <a:rPr lang="en-US" altLang="zh-CN" sz="2800" b="1" dirty="0"/>
              <a:t>20 brass instruments</a:t>
            </a:r>
            <a:r>
              <a:rPr lang="en-US" altLang="zh-CN" sz="2800" dirty="0"/>
              <a:t>, in addition to an ever-increasing number of string. </a:t>
            </a:r>
          </a:p>
        </p:txBody>
      </p:sp>
      <p:sp>
        <p:nvSpPr>
          <p:cNvPr id="6" name="Title 1"/>
          <p:cNvSpPr>
            <a:spLocks noGrp="1"/>
          </p:cNvSpPr>
          <p:nvPr>
            <p:ph type="title"/>
          </p:nvPr>
        </p:nvSpPr>
        <p:spPr>
          <a:xfrm>
            <a:off x="615631" y="745453"/>
            <a:ext cx="9404723" cy="1315122"/>
          </a:xfrm>
        </p:spPr>
        <p:txBody>
          <a:bodyPr numCol="1"/>
          <a:lstStyle/>
          <a:p>
            <a:r>
              <a:rPr lang="en-US" altLang="zh-CN" sz="3200" b="1" dirty="0"/>
              <a:t>The Instrumentation of 19</a:t>
            </a:r>
            <a:r>
              <a:rPr lang="en-US" altLang="zh-CN" sz="3200" b="1" baseline="30000" dirty="0"/>
              <a:t>th</a:t>
            </a:r>
            <a:r>
              <a:rPr lang="en-US" altLang="zh-CN" sz="3200" b="1" dirty="0"/>
              <a:t> century symphony</a:t>
            </a:r>
            <a:endParaRPr lang="en-US" sz="3200" b="1" u="sng" dirty="0"/>
          </a:p>
        </p:txBody>
      </p:sp>
    </p:spTree>
    <p:extLst>
      <p:ext uri="{BB962C8B-B14F-4D97-AF65-F5344CB8AC3E}">
        <p14:creationId xmlns:p14="http://schemas.microsoft.com/office/powerpoint/2010/main" val="174642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06628" y="543697"/>
            <a:ext cx="10268052" cy="1161270"/>
          </a:xfrm>
        </p:spPr>
        <p:txBody>
          <a:bodyPr numCol="1"/>
          <a:lstStyle/>
          <a:p>
            <a:r>
              <a:rPr lang="en-US" altLang="zh-CN" sz="3200" b="1" dirty="0"/>
              <a:t>Let</a:t>
            </a:r>
            <a:r>
              <a:rPr lang="zh-CN" altLang="en-US" sz="3200" b="1" dirty="0"/>
              <a:t> </a:t>
            </a:r>
            <a:r>
              <a:rPr lang="en-US" altLang="zh-CN" sz="3200" b="1" dirty="0"/>
              <a:t>us</a:t>
            </a:r>
            <a:r>
              <a:rPr lang="zh-CN" altLang="en-US" sz="3200" b="1" dirty="0"/>
              <a:t> </a:t>
            </a:r>
            <a:r>
              <a:rPr lang="en-US" altLang="zh-CN" sz="3200" b="1" dirty="0"/>
              <a:t>learn</a:t>
            </a:r>
            <a:r>
              <a:rPr lang="zh-CN" altLang="en-US" sz="3200" b="1" dirty="0"/>
              <a:t> </a:t>
            </a:r>
            <a:r>
              <a:rPr lang="en-US" altLang="zh-CN" sz="3200" b="1" dirty="0"/>
              <a:t>more</a:t>
            </a:r>
            <a:r>
              <a:rPr lang="zh-CN" altLang="en-US" sz="3200" b="1" dirty="0"/>
              <a:t> </a:t>
            </a:r>
            <a:r>
              <a:rPr lang="en-US" altLang="zh-CN" sz="3200" b="1" dirty="0"/>
              <a:t>about</a:t>
            </a:r>
            <a:r>
              <a:rPr lang="zh-CN" altLang="en-US" sz="3200" b="1" dirty="0"/>
              <a:t> </a:t>
            </a:r>
            <a:r>
              <a:rPr lang="en-US" altLang="zh-CN" sz="3200" b="1" dirty="0"/>
              <a:t>19</a:t>
            </a:r>
            <a:r>
              <a:rPr lang="en-US" altLang="zh-CN" sz="3200" b="1" baseline="30000" dirty="0"/>
              <a:t>th</a:t>
            </a:r>
            <a:r>
              <a:rPr lang="en-US" altLang="zh-CN" sz="3200" b="1" dirty="0"/>
              <a:t> century composers</a:t>
            </a:r>
            <a:endParaRPr lang="en-US" sz="3200" b="1" dirty="0"/>
          </a:p>
        </p:txBody>
      </p:sp>
      <p:sp>
        <p:nvSpPr>
          <p:cNvPr id="6" name="内容占位符 5"/>
          <p:cNvSpPr>
            <a:spLocks noGrp="1"/>
          </p:cNvSpPr>
          <p:nvPr>
            <p:ph idx="1"/>
          </p:nvPr>
        </p:nvSpPr>
        <p:spPr>
          <a:xfrm>
            <a:off x="371792" y="1583048"/>
            <a:ext cx="5023168" cy="4543432"/>
          </a:xfrm>
        </p:spPr>
        <p:txBody>
          <a:bodyPr>
            <a:noAutofit/>
          </a:bodyPr>
          <a:lstStyle/>
          <a:p>
            <a:r>
              <a:rPr lang="en-US" altLang="zh-CN" sz="2800" b="1" dirty="0"/>
              <a:t>Beethoven! Beethoven! Beethoven himself!</a:t>
            </a:r>
          </a:p>
          <a:p>
            <a:endParaRPr lang="en-US" altLang="zh-CN" sz="2800" b="1" dirty="0"/>
          </a:p>
          <a:p>
            <a:r>
              <a:rPr lang="en-US" altLang="zh-CN" sz="2800" dirty="0"/>
              <a:t> ( Then everyone else who lived in the shadow of the </a:t>
            </a:r>
            <a:r>
              <a:rPr lang="en-US" altLang="zh-CN" sz="2800" dirty="0" err="1"/>
              <a:t>toooooo</a:t>
            </a:r>
            <a:r>
              <a:rPr lang="en-US" altLang="zh-CN" sz="2800" dirty="0"/>
              <a:t> great Beethoven)!</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8280" y="1376680"/>
            <a:ext cx="6324600" cy="4749800"/>
          </a:xfrm>
          <a:prstGeom prst="rect">
            <a:avLst/>
          </a:prstGeom>
        </p:spPr>
      </p:pic>
    </p:spTree>
    <p:extLst>
      <p:ext uri="{BB962C8B-B14F-4D97-AF65-F5344CB8AC3E}">
        <p14:creationId xmlns:p14="http://schemas.microsoft.com/office/powerpoint/2010/main" val="115621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996633" y="792480"/>
            <a:ext cx="9778048" cy="4983480"/>
          </a:xfrm>
        </p:spPr>
        <p:txBody>
          <a:bodyPr>
            <a:normAutofit/>
          </a:bodyPr>
          <a:lstStyle/>
          <a:p>
            <a:r>
              <a:rPr lang="en-US" altLang="zh-CN" sz="2800" dirty="0"/>
              <a:t>Ludwig van Beethoven (1770-1827) is considered one of the greatest classical composers who has ever lived. He moved to Vienna, Austria from his home in Germany in 1792 and lived there for the rest of his life.</a:t>
            </a:r>
          </a:p>
          <a:p>
            <a:endParaRPr lang="en-US" altLang="zh-CN" sz="2800" dirty="0"/>
          </a:p>
          <a:p>
            <a:r>
              <a:rPr lang="en-US" altLang="zh-CN" sz="2800" dirty="0"/>
              <a:t>Although Beethoven</a:t>
            </a:r>
            <a:r>
              <a:rPr lang="zh-CN" altLang="en-US" sz="2800" dirty="0"/>
              <a:t> </a:t>
            </a:r>
            <a:r>
              <a:rPr lang="en-US" altLang="zh-CN" sz="2800" dirty="0"/>
              <a:t>suffered intensely from</a:t>
            </a:r>
            <a:r>
              <a:rPr lang="zh-CN" altLang="en-US" sz="2800" dirty="0"/>
              <a:t> </a:t>
            </a:r>
            <a:r>
              <a:rPr lang="en-US" altLang="zh-CN" sz="2800" dirty="0"/>
              <a:t>hearing</a:t>
            </a:r>
            <a:r>
              <a:rPr lang="zh-CN" altLang="en-US" sz="2800" dirty="0"/>
              <a:t> </a:t>
            </a:r>
            <a:r>
              <a:rPr lang="en-US" altLang="zh-CN" sz="2800" dirty="0"/>
              <a:t>loss, he</a:t>
            </a:r>
            <a:r>
              <a:rPr lang="zh-CN" altLang="en-US" sz="2800" dirty="0"/>
              <a:t> </a:t>
            </a:r>
            <a:r>
              <a:rPr lang="en-US" altLang="zh-CN" sz="2800" dirty="0"/>
              <a:t>wrote some of the best-known symphonies of all time.</a:t>
            </a:r>
          </a:p>
        </p:txBody>
      </p:sp>
    </p:spTree>
    <p:extLst>
      <p:ext uri="{BB962C8B-B14F-4D97-AF65-F5344CB8AC3E}">
        <p14:creationId xmlns:p14="http://schemas.microsoft.com/office/powerpoint/2010/main" val="104340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79121" y="914400"/>
            <a:ext cx="9471714" cy="1121728"/>
          </a:xfrm>
          <a:prstGeom prst="rect">
            <a:avLst/>
          </a:prstGeom>
        </p:spPr>
        <p:txBody>
          <a:bodyPr numCol="1"/>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CN" sz="3200" b="1" dirty="0"/>
              <a:t>The style of Beethoven’s</a:t>
            </a:r>
            <a:r>
              <a:rPr lang="zh-CN" altLang="en-US" sz="3200" b="1" dirty="0"/>
              <a:t> </a:t>
            </a:r>
            <a:r>
              <a:rPr lang="en-US" altLang="zh-CN" sz="3200" b="1" dirty="0"/>
              <a:t>symphonic music: </a:t>
            </a:r>
            <a:br>
              <a:rPr lang="en-US" altLang="zh-CN" sz="3200" b="1" dirty="0"/>
            </a:br>
            <a:r>
              <a:rPr lang="en-US" altLang="zh-CN" sz="3200" b="1" dirty="0"/>
              <a:t>------</a:t>
            </a:r>
            <a:r>
              <a:rPr lang="zh-CN" altLang="en-US" sz="3200" b="1" dirty="0"/>
              <a:t> </a:t>
            </a:r>
            <a:r>
              <a:rPr lang="en-US" altLang="zh-CN" sz="3200" b="1" dirty="0"/>
              <a:t>A</a:t>
            </a:r>
            <a:r>
              <a:rPr lang="zh-CN" altLang="en-US" sz="3200" b="1" dirty="0"/>
              <a:t> </a:t>
            </a:r>
            <a:r>
              <a:rPr lang="en-US" altLang="zh-CN" sz="3200" b="1" dirty="0"/>
              <a:t>man</a:t>
            </a:r>
            <a:r>
              <a:rPr lang="zh-CN" altLang="en-US" sz="3200" b="1" dirty="0"/>
              <a:t> </a:t>
            </a:r>
            <a:r>
              <a:rPr lang="en-US" altLang="zh-CN" sz="3200" b="1" dirty="0"/>
              <a:t>ahead</a:t>
            </a:r>
            <a:r>
              <a:rPr lang="zh-CN" altLang="en-US" sz="3200" b="1" dirty="0"/>
              <a:t> </a:t>
            </a:r>
            <a:r>
              <a:rPr lang="en-US" altLang="zh-CN" sz="3200" b="1" dirty="0"/>
              <a:t>of</a:t>
            </a:r>
            <a:r>
              <a:rPr lang="zh-CN" altLang="en-US" sz="3200" b="1" dirty="0"/>
              <a:t> </a:t>
            </a:r>
            <a:r>
              <a:rPr lang="en-US" altLang="zh-CN" sz="3200" b="1" dirty="0"/>
              <a:t>his</a:t>
            </a:r>
            <a:r>
              <a:rPr lang="zh-CN" altLang="en-US" sz="3200" b="1" dirty="0"/>
              <a:t> </a:t>
            </a:r>
            <a:r>
              <a:rPr lang="en-US" altLang="zh-CN" sz="3200" b="1" dirty="0"/>
              <a:t>time</a:t>
            </a:r>
            <a:br>
              <a:rPr lang="en-US" altLang="zh-CN" dirty="0"/>
            </a:br>
            <a:r>
              <a:rPr lang="en-US" altLang="zh-CN" dirty="0"/>
              <a:t> </a:t>
            </a:r>
            <a:br>
              <a:rPr lang="en-US" i="1" u="sng" dirty="0"/>
            </a:br>
            <a:endParaRPr lang="en-US" i="1" u="sng" dirty="0"/>
          </a:p>
        </p:txBody>
      </p:sp>
      <p:sp>
        <p:nvSpPr>
          <p:cNvPr id="3" name="内容占位符 2"/>
          <p:cNvSpPr>
            <a:spLocks noGrp="1"/>
          </p:cNvSpPr>
          <p:nvPr>
            <p:ph sz="half" idx="1"/>
          </p:nvPr>
        </p:nvSpPr>
        <p:spPr>
          <a:xfrm>
            <a:off x="579121" y="2859089"/>
            <a:ext cx="10652759" cy="3556952"/>
          </a:xfrm>
        </p:spPr>
        <p:txBody>
          <a:bodyPr>
            <a:noAutofit/>
          </a:bodyPr>
          <a:lstStyle/>
          <a:p>
            <a:r>
              <a:rPr lang="en-US" altLang="zh-CN" sz="2800" dirty="0"/>
              <a:t>Beethoven’s innovations in formal design/technique</a:t>
            </a:r>
            <a:r>
              <a:rPr lang="zh-CN" altLang="en-US" sz="2800" dirty="0"/>
              <a:t> </a:t>
            </a:r>
            <a:r>
              <a:rPr lang="en-US" altLang="zh-CN" sz="2800" dirty="0"/>
              <a:t>development</a:t>
            </a:r>
            <a:r>
              <a:rPr lang="zh-CN" altLang="en-US" sz="2800" dirty="0"/>
              <a:t> </a:t>
            </a:r>
            <a:r>
              <a:rPr lang="en-US" altLang="zh-CN" sz="2800" dirty="0"/>
              <a:t>are so consistently extraordinary, that it is impossible to single out any one of his symphonies as ‘typical’.</a:t>
            </a:r>
            <a:br>
              <a:rPr lang="en-US" altLang="zh-CN" sz="2800" dirty="0"/>
            </a:br>
            <a:endParaRPr lang="en-US" altLang="zh-CN" sz="2800" dirty="0"/>
          </a:p>
        </p:txBody>
      </p:sp>
    </p:spTree>
    <p:extLst>
      <p:ext uri="{BB962C8B-B14F-4D97-AF65-F5344CB8AC3E}">
        <p14:creationId xmlns:p14="http://schemas.microsoft.com/office/powerpoint/2010/main" val="22675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79121" y="731520"/>
            <a:ext cx="9471714" cy="1121728"/>
          </a:xfrm>
          <a:prstGeom prst="rect">
            <a:avLst/>
          </a:prstGeom>
        </p:spPr>
        <p:txBody>
          <a:bodyPr numCol="1"/>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CN" sz="3200" b="1" dirty="0"/>
              <a:t>The style of Beethoven’s</a:t>
            </a:r>
            <a:r>
              <a:rPr lang="zh-CN" altLang="en-US" sz="3200" b="1" dirty="0"/>
              <a:t> </a:t>
            </a:r>
            <a:r>
              <a:rPr lang="en-US" altLang="zh-CN" sz="3200" b="1" dirty="0"/>
              <a:t>symphonic music: </a:t>
            </a:r>
            <a:br>
              <a:rPr lang="en-US" altLang="zh-CN" sz="3200" b="1" dirty="0"/>
            </a:br>
            <a:br>
              <a:rPr lang="en-US" altLang="zh-CN" dirty="0"/>
            </a:br>
            <a:r>
              <a:rPr lang="en-US" altLang="zh-CN" dirty="0"/>
              <a:t> </a:t>
            </a:r>
            <a:br>
              <a:rPr lang="en-US" i="1" u="sng" dirty="0"/>
            </a:br>
            <a:endParaRPr lang="en-US" i="1" u="sng" dirty="0"/>
          </a:p>
        </p:txBody>
      </p:sp>
      <p:sp>
        <p:nvSpPr>
          <p:cNvPr id="3" name="内容占位符 2"/>
          <p:cNvSpPr>
            <a:spLocks noGrp="1"/>
          </p:cNvSpPr>
          <p:nvPr>
            <p:ph sz="half" idx="1"/>
          </p:nvPr>
        </p:nvSpPr>
        <p:spPr>
          <a:xfrm>
            <a:off x="365760" y="1853248"/>
            <a:ext cx="11170920" cy="4195763"/>
          </a:xfrm>
        </p:spPr>
        <p:txBody>
          <a:bodyPr>
            <a:noAutofit/>
          </a:bodyPr>
          <a:lstStyle/>
          <a:p>
            <a:r>
              <a:rPr lang="en-US" altLang="zh-CN" sz="2800" dirty="0"/>
              <a:t>Beethoven explored a variety of ways for instrumental music to evoke images and ideas transcending the world of sound.</a:t>
            </a:r>
            <a:r>
              <a:rPr lang="zh-CN" altLang="en-US" sz="2800" dirty="0"/>
              <a:t>      </a:t>
            </a:r>
            <a:r>
              <a:rPr lang="en-US" altLang="zh-CN" sz="2800" dirty="0"/>
              <a:t>																							( like his fifth symphony ‘Fate’, Beethoven’s symphonies have programmatic titles or movement headings, pointed the way all the more openly towards such extra-musical interpretations).</a:t>
            </a:r>
            <a:br>
              <a:rPr lang="en-US" altLang="zh-CN" sz="2800" dirty="0"/>
            </a:br>
            <a:endParaRPr lang="en-US" altLang="zh-CN" sz="2800" dirty="0"/>
          </a:p>
        </p:txBody>
      </p:sp>
    </p:spTree>
    <p:extLst>
      <p:ext uri="{BB962C8B-B14F-4D97-AF65-F5344CB8AC3E}">
        <p14:creationId xmlns:p14="http://schemas.microsoft.com/office/powerpoint/2010/main" val="1552235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48641" y="1501140"/>
            <a:ext cx="5455920" cy="4023360"/>
          </a:xfrm>
        </p:spPr>
        <p:txBody>
          <a:bodyPr>
            <a:normAutofit/>
          </a:bodyPr>
          <a:lstStyle/>
          <a:p>
            <a:endParaRPr lang="en-US" altLang="zh-CN" sz="2800" dirty="0"/>
          </a:p>
          <a:p>
            <a:r>
              <a:rPr lang="en-US" altLang="zh-CN" sz="2800" dirty="0"/>
              <a:t>Now let’s hear a segment from Beethoven’s ninth symphony, Movement IV </a:t>
            </a:r>
            <a:r>
              <a:rPr lang="mr-IN" altLang="zh-CN" sz="2800" dirty="0"/>
              <a:t>–</a:t>
            </a:r>
            <a:r>
              <a:rPr lang="en-US" altLang="zh-CN" sz="2800" dirty="0"/>
              <a:t> “Ode to Joy” </a:t>
            </a:r>
            <a:r>
              <a:rPr lang="en-US" altLang="zh-CN" sz="2800" dirty="0">
                <a:hlinkClick r:id="rId2"/>
              </a:rPr>
              <a:t>https://youtu.be/uooe16ILaPo</a:t>
            </a:r>
            <a:r>
              <a:rPr lang="en-US" altLang="zh-CN" sz="2800" dirty="0"/>
              <a:t> </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601" y="548640"/>
            <a:ext cx="5638800" cy="5928360"/>
          </a:xfrm>
          <a:prstGeom prst="rect">
            <a:avLst/>
          </a:prstGeom>
        </p:spPr>
      </p:pic>
    </p:spTree>
    <p:extLst>
      <p:ext uri="{BB962C8B-B14F-4D97-AF65-F5344CB8AC3E}">
        <p14:creationId xmlns:p14="http://schemas.microsoft.com/office/powerpoint/2010/main" val="144951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8071" y="551064"/>
            <a:ext cx="9404723" cy="1400530"/>
          </a:xfrm>
        </p:spPr>
        <p:txBody>
          <a:bodyPr numCol="1">
            <a:noAutofit/>
          </a:bodyPr>
          <a:lstStyle/>
          <a:p>
            <a:r>
              <a:rPr lang="en-US" altLang="zh-CN" sz="3200" b="1" dirty="0"/>
              <a:t>The historical development of the symphony</a:t>
            </a:r>
            <a:br>
              <a:rPr lang="en-US" altLang="zh-CN" sz="3200" dirty="0"/>
            </a:br>
            <a:br>
              <a:rPr lang="en-US" altLang="zh-CN" sz="3200" dirty="0"/>
            </a:br>
            <a:endParaRPr lang="en-US" sz="3200" dirty="0"/>
          </a:p>
        </p:txBody>
      </p:sp>
      <p:sp>
        <p:nvSpPr>
          <p:cNvPr id="3" name="内容占位符 2"/>
          <p:cNvSpPr>
            <a:spLocks noGrp="1"/>
          </p:cNvSpPr>
          <p:nvPr>
            <p:ph idx="1"/>
          </p:nvPr>
        </p:nvSpPr>
        <p:spPr>
          <a:xfrm>
            <a:off x="794392" y="1601849"/>
            <a:ext cx="10772767" cy="1112107"/>
          </a:xfrm>
        </p:spPr>
        <p:txBody>
          <a:bodyPr>
            <a:normAutofit/>
          </a:bodyPr>
          <a:lstStyle/>
          <a:p>
            <a:pPr algn="ctr"/>
            <a:r>
              <a:rPr lang="en-US" altLang="zh-CN" sz="2800" dirty="0"/>
              <a:t>	20th century symphonic music: the fullest maturity and its end.</a:t>
            </a:r>
          </a:p>
        </p:txBody>
      </p:sp>
      <p:sp>
        <p:nvSpPr>
          <p:cNvPr id="4" name="文本框 3"/>
          <p:cNvSpPr txBox="1"/>
          <p:nvPr/>
        </p:nvSpPr>
        <p:spPr>
          <a:xfrm>
            <a:off x="1235676" y="3064476"/>
            <a:ext cx="9564129" cy="3539430"/>
          </a:xfrm>
          <a:prstGeom prst="rect">
            <a:avLst/>
          </a:prstGeom>
          <a:noFill/>
        </p:spPr>
        <p:txBody>
          <a:bodyPr wrap="square" rtlCol="0">
            <a:spAutoFit/>
          </a:bodyPr>
          <a:lstStyle/>
          <a:p>
            <a:pPr algn="ctr"/>
            <a:r>
              <a:rPr lang="en-US" altLang="zh-CN" sz="2800" dirty="0"/>
              <a:t>Generally speaking, due to the hostile political climate, advances in technology, and huge shifts in style, music in the 20th century changed dramatically. The massive use of nontraditional harmony led to a constant re-evaluation of the sonata form, and hence of the symphony as a whole. </a:t>
            </a:r>
          </a:p>
          <a:p>
            <a:br>
              <a:rPr lang="en-US" altLang="zh-CN" sz="2800" dirty="0"/>
            </a:br>
            <a:endParaRPr kumimoji="1" lang="zh-CN" altLang="en-US" sz="2800" dirty="0"/>
          </a:p>
        </p:txBody>
      </p:sp>
    </p:spTree>
    <p:extLst>
      <p:ext uri="{BB962C8B-B14F-4D97-AF65-F5344CB8AC3E}">
        <p14:creationId xmlns:p14="http://schemas.microsoft.com/office/powerpoint/2010/main" val="604962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066800" y="929640"/>
            <a:ext cx="9555480" cy="5318759"/>
          </a:xfrm>
        </p:spPr>
        <p:txBody>
          <a:bodyPr/>
          <a:lstStyle/>
          <a:p>
            <a:r>
              <a:rPr lang="en-US" altLang="zh-CN" sz="2800" dirty="0"/>
              <a:t>The form of symphony become flexible.</a:t>
            </a:r>
            <a:r>
              <a:rPr lang="zh-CN" altLang="en-US" sz="2800" dirty="0"/>
              <a:t> </a:t>
            </a:r>
            <a:r>
              <a:rPr lang="en-US" altLang="zh-CN" sz="2800" dirty="0"/>
              <a:t>			 (Symphonic poem</a:t>
            </a:r>
            <a:r>
              <a:rPr lang="zh-CN" altLang="en-US" sz="2800" dirty="0"/>
              <a:t> </a:t>
            </a:r>
            <a:r>
              <a:rPr lang="en-US" altLang="zh-CN" sz="2800" dirty="0"/>
              <a:t>and</a:t>
            </a:r>
            <a:r>
              <a:rPr lang="zh-CN" altLang="en-US" sz="2800" dirty="0"/>
              <a:t> </a:t>
            </a:r>
            <a:r>
              <a:rPr lang="en-US" altLang="zh-CN" sz="2800" dirty="0"/>
              <a:t>Single-movement symphony)</a:t>
            </a:r>
          </a:p>
          <a:p>
            <a:endParaRPr kumimoji="1" lang="en-US" altLang="zh-CN" dirty="0"/>
          </a:p>
          <a:p>
            <a:r>
              <a:rPr lang="en-US" altLang="zh-CN" sz="2800" dirty="0"/>
              <a:t>The instrumentation of symphony become flexible. (E.g., Stravinsky’s symphonies of wind instruments)</a:t>
            </a:r>
          </a:p>
          <a:p>
            <a:endParaRPr kumimoji="1" lang="en-US" altLang="zh-CN" dirty="0"/>
          </a:p>
          <a:p>
            <a:r>
              <a:rPr lang="en-US" altLang="zh-CN" sz="2800" dirty="0"/>
              <a:t>The raising of anti-Romantic and atonal symphonies. (ex. Sibelius’ third and fourth symphony) </a:t>
            </a:r>
            <a:endParaRPr kumimoji="1" lang="zh-CN" altLang="en-US" sz="2800" dirty="0"/>
          </a:p>
        </p:txBody>
      </p:sp>
    </p:spTree>
    <p:extLst>
      <p:ext uri="{BB962C8B-B14F-4D97-AF65-F5344CB8AC3E}">
        <p14:creationId xmlns:p14="http://schemas.microsoft.com/office/powerpoint/2010/main" val="1293863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188720" y="2484121"/>
            <a:ext cx="9555480" cy="1295400"/>
          </a:xfrm>
        </p:spPr>
        <p:txBody>
          <a:bodyPr/>
          <a:lstStyle/>
          <a:p>
            <a:pPr algn="ctr"/>
            <a:r>
              <a:rPr lang="en-US" altLang="zh-CN" sz="3200" dirty="0"/>
              <a:t>Therefore, the definition of symphonic music itself becomes ambiguous again.</a:t>
            </a:r>
            <a:r>
              <a:rPr lang="en-US" altLang="zh-CN" dirty="0"/>
              <a:t> </a:t>
            </a:r>
          </a:p>
        </p:txBody>
      </p:sp>
    </p:spTree>
    <p:extLst>
      <p:ext uri="{BB962C8B-B14F-4D97-AF65-F5344CB8AC3E}">
        <p14:creationId xmlns:p14="http://schemas.microsoft.com/office/powerpoint/2010/main" val="44177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06628" y="543697"/>
            <a:ext cx="10268052" cy="1161270"/>
          </a:xfrm>
        </p:spPr>
        <p:txBody>
          <a:bodyPr numCol="1"/>
          <a:lstStyle/>
          <a:p>
            <a:r>
              <a:rPr lang="en-US" altLang="zh-CN" sz="3200" b="1" dirty="0"/>
              <a:t>Let</a:t>
            </a:r>
            <a:r>
              <a:rPr lang="zh-CN" altLang="en-US" sz="3200" b="1" dirty="0"/>
              <a:t> </a:t>
            </a:r>
            <a:r>
              <a:rPr lang="en-US" altLang="zh-CN" sz="3200" b="1" dirty="0"/>
              <a:t>us</a:t>
            </a:r>
            <a:r>
              <a:rPr lang="zh-CN" altLang="en-US" sz="3200" b="1" dirty="0"/>
              <a:t> </a:t>
            </a:r>
            <a:r>
              <a:rPr lang="en-US" altLang="zh-CN" sz="3200" b="1" dirty="0"/>
              <a:t>learn</a:t>
            </a:r>
            <a:r>
              <a:rPr lang="zh-CN" altLang="en-US" sz="3200" b="1" dirty="0"/>
              <a:t> </a:t>
            </a:r>
            <a:r>
              <a:rPr lang="en-US" altLang="zh-CN" sz="3200" b="1" dirty="0"/>
              <a:t>more</a:t>
            </a:r>
            <a:r>
              <a:rPr lang="zh-CN" altLang="en-US" sz="3200" b="1" dirty="0"/>
              <a:t> </a:t>
            </a:r>
            <a:r>
              <a:rPr lang="en-US" altLang="zh-CN" sz="3200" b="1" dirty="0"/>
              <a:t>about</a:t>
            </a:r>
            <a:r>
              <a:rPr lang="zh-CN" altLang="en-US" sz="3200" b="1" dirty="0"/>
              <a:t> </a:t>
            </a:r>
            <a:r>
              <a:rPr lang="en-US" altLang="zh-CN" sz="3200" b="1" dirty="0"/>
              <a:t>20</a:t>
            </a:r>
            <a:r>
              <a:rPr lang="en-US" altLang="zh-CN" sz="3200" b="1" baseline="30000" dirty="0"/>
              <a:t>th</a:t>
            </a:r>
            <a:r>
              <a:rPr lang="en-US" altLang="zh-CN" sz="3200" b="1" dirty="0"/>
              <a:t> century composer</a:t>
            </a:r>
            <a:endParaRPr lang="en-US" sz="3200" b="1" dirty="0"/>
          </a:p>
        </p:txBody>
      </p:sp>
      <p:sp>
        <p:nvSpPr>
          <p:cNvPr id="6" name="内容占位符 5"/>
          <p:cNvSpPr>
            <a:spLocks noGrp="1"/>
          </p:cNvSpPr>
          <p:nvPr>
            <p:ph idx="1"/>
          </p:nvPr>
        </p:nvSpPr>
        <p:spPr>
          <a:xfrm>
            <a:off x="371792" y="1583048"/>
            <a:ext cx="5632768" cy="4543432"/>
          </a:xfrm>
        </p:spPr>
        <p:txBody>
          <a:bodyPr>
            <a:noAutofit/>
          </a:bodyPr>
          <a:lstStyle/>
          <a:p>
            <a:r>
              <a:rPr lang="en-US" altLang="zh-CN" sz="2400" dirty="0"/>
              <a:t>Dmitri Shostakovich (1906-1975) was one of the greatest twentieth-century composers.</a:t>
            </a:r>
          </a:p>
          <a:p>
            <a:r>
              <a:rPr lang="en-US" altLang="zh-CN" sz="2400" dirty="0"/>
              <a:t>Born and raised in St. Petersburg, Russia, he studied at St. Petersburg Conservatory in the aftermath of World War I and the 1917 Russian Revolution. </a:t>
            </a:r>
          </a:p>
          <a:p>
            <a:r>
              <a:rPr lang="en-US" altLang="zh-CN" sz="2400" dirty="0"/>
              <a:t>His compositions include 15 symphonies, numerous chamber works, and concertos. </a:t>
            </a:r>
            <a:br>
              <a:rPr lang="en-US" altLang="zh-CN" sz="2800" dirty="0"/>
            </a:br>
            <a:endParaRPr lang="en-US" altLang="zh-CN" sz="2800" dirty="0"/>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9396" y="1583048"/>
            <a:ext cx="5366804" cy="4269112"/>
          </a:xfrm>
          <a:prstGeom prst="rect">
            <a:avLst/>
          </a:prstGeom>
        </p:spPr>
      </p:pic>
    </p:spTree>
    <p:extLst>
      <p:ext uri="{BB962C8B-B14F-4D97-AF65-F5344CB8AC3E}">
        <p14:creationId xmlns:p14="http://schemas.microsoft.com/office/powerpoint/2010/main" val="137875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79120" y="731520"/>
            <a:ext cx="10226039" cy="1121728"/>
          </a:xfrm>
          <a:prstGeom prst="rect">
            <a:avLst/>
          </a:prstGeom>
        </p:spPr>
        <p:txBody>
          <a:bodyPr numCol="1"/>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CN" sz="3200" b="1" dirty="0"/>
              <a:t>The style of Shostakovich</a:t>
            </a:r>
            <a:r>
              <a:rPr lang="en-US" altLang="zh-CN" sz="3200" dirty="0"/>
              <a:t>’</a:t>
            </a:r>
            <a:r>
              <a:rPr lang="en-US" altLang="zh-CN" sz="3200" b="1" dirty="0"/>
              <a:t>s</a:t>
            </a:r>
            <a:r>
              <a:rPr lang="zh-CN" altLang="en-US" sz="3200" b="1" dirty="0"/>
              <a:t> </a:t>
            </a:r>
            <a:r>
              <a:rPr lang="en-US" altLang="zh-CN" sz="3200" b="1" dirty="0"/>
              <a:t>symphonic music: </a:t>
            </a:r>
            <a:br>
              <a:rPr lang="en-US" altLang="zh-CN" sz="3200" b="1" dirty="0"/>
            </a:br>
            <a:br>
              <a:rPr lang="en-US" altLang="zh-CN" dirty="0"/>
            </a:br>
            <a:r>
              <a:rPr lang="en-US" altLang="zh-CN" dirty="0"/>
              <a:t> </a:t>
            </a:r>
            <a:br>
              <a:rPr lang="en-US" i="1" u="sng" dirty="0"/>
            </a:br>
            <a:endParaRPr lang="en-US" i="1" u="sng" dirty="0"/>
          </a:p>
        </p:txBody>
      </p:sp>
      <p:sp>
        <p:nvSpPr>
          <p:cNvPr id="3" name="内容占位符 2"/>
          <p:cNvSpPr>
            <a:spLocks noGrp="1"/>
          </p:cNvSpPr>
          <p:nvPr>
            <p:ph sz="half" idx="1"/>
          </p:nvPr>
        </p:nvSpPr>
        <p:spPr>
          <a:xfrm>
            <a:off x="579120" y="1563688"/>
            <a:ext cx="10789920" cy="4195763"/>
          </a:xfrm>
        </p:spPr>
        <p:txBody>
          <a:bodyPr>
            <a:noAutofit/>
          </a:bodyPr>
          <a:lstStyle/>
          <a:p>
            <a:r>
              <a:rPr lang="en-US" altLang="zh-CN" sz="2800" dirty="0"/>
              <a:t>Shostakovich struggled between his </a:t>
            </a:r>
            <a:r>
              <a:rPr lang="en-US" altLang="zh-CN" sz="2800" b="1" dirty="0"/>
              <a:t>personal introspection and pessimism</a:t>
            </a:r>
            <a:r>
              <a:rPr lang="en-US" altLang="zh-CN" sz="2800" dirty="0"/>
              <a:t>, and the Soviet</a:t>
            </a:r>
            <a:r>
              <a:rPr lang="zh-CN" altLang="en-US" sz="2800" dirty="0"/>
              <a:t> </a:t>
            </a:r>
            <a:r>
              <a:rPr lang="en-US" altLang="zh-CN" sz="2800" dirty="0"/>
              <a:t>official cultural dogma of clarity, simplicity, and optimism (e.g., his symphony No.2 and No.3).</a:t>
            </a:r>
          </a:p>
          <a:p>
            <a:endParaRPr lang="en-US" altLang="zh-CN" sz="2800" dirty="0"/>
          </a:p>
          <a:p>
            <a:r>
              <a:rPr lang="en-US" altLang="zh-CN" sz="2800" dirty="0"/>
              <a:t>Shostakovich’s symphonies were heavily influenced by the </a:t>
            </a:r>
            <a:r>
              <a:rPr lang="en-US" altLang="zh-CN" sz="2800" b="1" dirty="0"/>
              <a:t>post-Romanticism </a:t>
            </a:r>
            <a:r>
              <a:rPr lang="en-US" altLang="zh-CN" sz="2800" dirty="0"/>
              <a:t>associated with Gustav Mahler.</a:t>
            </a:r>
          </a:p>
          <a:p>
            <a:endParaRPr lang="en-US" altLang="zh-CN" sz="2800" dirty="0"/>
          </a:p>
          <a:p>
            <a:r>
              <a:rPr lang="en-US" altLang="zh-CN" sz="2800" dirty="0"/>
              <a:t>Shostakovich’s style features sharp contrasts, grotesque elements, and ambivalent tonality.</a:t>
            </a:r>
          </a:p>
        </p:txBody>
      </p:sp>
    </p:spTree>
    <p:extLst>
      <p:ext uri="{BB962C8B-B14F-4D97-AF65-F5344CB8AC3E}">
        <p14:creationId xmlns:p14="http://schemas.microsoft.com/office/powerpoint/2010/main" val="1323401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670560" y="1289368"/>
            <a:ext cx="5181600" cy="4195763"/>
          </a:xfrm>
        </p:spPr>
        <p:txBody>
          <a:bodyPr>
            <a:noAutofit/>
          </a:bodyPr>
          <a:lstStyle/>
          <a:p>
            <a:r>
              <a:rPr lang="en-US" altLang="zh-CN" sz="2800" dirty="0"/>
              <a:t>Now let’s hear a segment from Shostakovich’s ninth symphony, Movement V, Allegretto-Allegro </a:t>
            </a:r>
            <a:r>
              <a:rPr lang="en-US" altLang="zh-CN" sz="2800" dirty="0">
                <a:hlinkClick r:id="rId2"/>
              </a:rPr>
              <a:t>https://youtu.be/AfakIg9E_ao?t=1278</a:t>
            </a:r>
            <a:r>
              <a:rPr lang="en-US" altLang="zh-CN" sz="2800" dirty="0"/>
              <a:t> </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9360" y="1127760"/>
            <a:ext cx="5105400" cy="4754880"/>
          </a:xfrm>
          <a:prstGeom prst="rect">
            <a:avLst/>
          </a:prstGeom>
        </p:spPr>
      </p:pic>
    </p:spTree>
    <p:extLst>
      <p:ext uri="{BB962C8B-B14F-4D97-AF65-F5344CB8AC3E}">
        <p14:creationId xmlns:p14="http://schemas.microsoft.com/office/powerpoint/2010/main" val="2004927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51560" y="2346960"/>
            <a:ext cx="10378439" cy="1950720"/>
          </a:xfrm>
          <a:prstGeom prst="rect">
            <a:avLst/>
          </a:prstGeom>
        </p:spPr>
        <p:txBody>
          <a:bodyPr numCol="1"/>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CN" sz="3200" b="1" dirty="0"/>
              <a:t>When</a:t>
            </a:r>
            <a:r>
              <a:rPr lang="zh-CN" altLang="en-US" sz="3200" b="1" dirty="0"/>
              <a:t> </a:t>
            </a:r>
            <a:r>
              <a:rPr lang="en-US" altLang="zh-CN" sz="3200" b="1" dirty="0"/>
              <a:t>you</a:t>
            </a:r>
            <a:r>
              <a:rPr lang="zh-CN" altLang="en-US" sz="3200" b="1" dirty="0"/>
              <a:t> </a:t>
            </a:r>
            <a:r>
              <a:rPr lang="en-US" altLang="zh-CN" sz="3200" b="1" dirty="0"/>
              <a:t>analyze</a:t>
            </a:r>
            <a:r>
              <a:rPr lang="zh-CN" altLang="en-US" sz="3200" b="1" dirty="0"/>
              <a:t> </a:t>
            </a:r>
            <a:r>
              <a:rPr lang="en-US" altLang="zh-CN" sz="3200" b="1" dirty="0"/>
              <a:t>a</a:t>
            </a:r>
            <a:r>
              <a:rPr lang="zh-CN" altLang="en-US" sz="3200" b="1" dirty="0"/>
              <a:t> </a:t>
            </a:r>
            <a:r>
              <a:rPr lang="en-US" altLang="zh-CN" sz="3200" b="1" dirty="0"/>
              <a:t>piece</a:t>
            </a:r>
            <a:r>
              <a:rPr lang="zh-CN" altLang="en-US" sz="3200" b="1" dirty="0"/>
              <a:t> </a:t>
            </a:r>
            <a:r>
              <a:rPr lang="en-US" altLang="zh-CN" sz="3200" b="1" dirty="0"/>
              <a:t>of</a:t>
            </a:r>
            <a:r>
              <a:rPr lang="zh-CN" altLang="en-US" sz="3200" b="1" dirty="0"/>
              <a:t> </a:t>
            </a:r>
            <a:r>
              <a:rPr lang="en-US" altLang="zh-CN" sz="3200" b="1" dirty="0"/>
              <a:t>music,</a:t>
            </a:r>
            <a:r>
              <a:rPr lang="zh-CN" altLang="en-US" sz="3200" b="1" dirty="0"/>
              <a:t> </a:t>
            </a:r>
            <a:r>
              <a:rPr lang="en-US" altLang="zh-CN" sz="3200" b="1" dirty="0"/>
              <a:t>don’t</a:t>
            </a:r>
            <a:r>
              <a:rPr lang="zh-CN" altLang="en-US" sz="3200" b="1" dirty="0"/>
              <a:t> </a:t>
            </a:r>
            <a:r>
              <a:rPr lang="en-US" altLang="zh-CN" sz="3200" b="1" dirty="0"/>
              <a:t>forget</a:t>
            </a:r>
            <a:r>
              <a:rPr lang="zh-CN" altLang="en-US" sz="3200" b="1" dirty="0"/>
              <a:t> </a:t>
            </a:r>
            <a:r>
              <a:rPr lang="en-US" altLang="zh-CN" sz="3200" b="1" dirty="0"/>
              <a:t>to</a:t>
            </a:r>
            <a:r>
              <a:rPr lang="zh-CN" altLang="en-US" sz="3200" b="1" dirty="0"/>
              <a:t> </a:t>
            </a:r>
            <a:r>
              <a:rPr lang="en-US" altLang="zh-CN" sz="3200" b="1" dirty="0"/>
              <a:t>consider</a:t>
            </a:r>
            <a:r>
              <a:rPr lang="zh-CN" altLang="en-US" sz="3200" b="1" dirty="0"/>
              <a:t> </a:t>
            </a:r>
            <a:r>
              <a:rPr lang="en-US" altLang="zh-CN" sz="3200" b="1" dirty="0"/>
              <a:t>the</a:t>
            </a:r>
            <a:r>
              <a:rPr lang="zh-CN" altLang="en-US" sz="3200" b="1" dirty="0"/>
              <a:t> </a:t>
            </a:r>
            <a:r>
              <a:rPr lang="en-US" altLang="zh-CN" sz="3200" b="1" dirty="0"/>
              <a:t>society and situation</a:t>
            </a:r>
            <a:r>
              <a:rPr lang="zh-CN" altLang="en-US" sz="3200" b="1" dirty="0"/>
              <a:t> </a:t>
            </a:r>
            <a:r>
              <a:rPr lang="en-US" altLang="zh-CN" sz="3200" b="1" dirty="0"/>
              <a:t>that</a:t>
            </a:r>
            <a:r>
              <a:rPr lang="zh-CN" altLang="en-US" sz="3200" b="1" dirty="0"/>
              <a:t> </a:t>
            </a:r>
            <a:r>
              <a:rPr lang="en-US" altLang="zh-CN" sz="3200" b="1" dirty="0"/>
              <a:t>composer</a:t>
            </a:r>
            <a:r>
              <a:rPr lang="zh-CN" altLang="en-US" sz="3200" b="1" dirty="0"/>
              <a:t> </a:t>
            </a:r>
            <a:r>
              <a:rPr lang="en-US" altLang="zh-CN" sz="3200" b="1" dirty="0"/>
              <a:t>lived</a:t>
            </a:r>
            <a:r>
              <a:rPr lang="zh-CN" altLang="en-US" sz="3200" b="1" dirty="0"/>
              <a:t> </a:t>
            </a:r>
            <a:r>
              <a:rPr lang="en-US" altLang="zh-CN" sz="3200" b="1" dirty="0"/>
              <a:t>in, please ask yourself: </a:t>
            </a:r>
          </a:p>
          <a:p>
            <a:br>
              <a:rPr lang="en-US" altLang="zh-CN" sz="3200" b="1" dirty="0"/>
            </a:br>
            <a:br>
              <a:rPr lang="en-US" altLang="zh-CN" dirty="0"/>
            </a:br>
            <a:r>
              <a:rPr lang="en-US" altLang="zh-CN" dirty="0"/>
              <a:t> </a:t>
            </a:r>
            <a:br>
              <a:rPr lang="en-US" i="1" u="sng" dirty="0"/>
            </a:br>
            <a:endParaRPr lang="en-US" i="1" u="sng" dirty="0"/>
          </a:p>
        </p:txBody>
      </p:sp>
    </p:spTree>
    <p:extLst>
      <p:ext uri="{BB962C8B-B14F-4D97-AF65-F5344CB8AC3E}">
        <p14:creationId xmlns:p14="http://schemas.microsoft.com/office/powerpoint/2010/main" val="82820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655320" y="1645919"/>
            <a:ext cx="10972800" cy="3596641"/>
          </a:xfrm>
        </p:spPr>
        <p:txBody>
          <a:bodyPr>
            <a:noAutofit/>
          </a:bodyPr>
          <a:lstStyle/>
          <a:p>
            <a:r>
              <a:rPr lang="en-US" altLang="zh-CN" sz="2800" dirty="0"/>
              <a:t>What</a:t>
            </a:r>
            <a:r>
              <a:rPr lang="zh-CN" altLang="en-US" sz="2800" dirty="0"/>
              <a:t> </a:t>
            </a:r>
            <a:r>
              <a:rPr lang="en-US" altLang="zh-CN" sz="2800" dirty="0"/>
              <a:t>does</a:t>
            </a:r>
            <a:r>
              <a:rPr lang="zh-CN" altLang="en-US" sz="2800" dirty="0"/>
              <a:t> </a:t>
            </a:r>
            <a:r>
              <a:rPr lang="en-US" altLang="zh-CN" sz="2800" dirty="0"/>
              <a:t>it</a:t>
            </a:r>
            <a:r>
              <a:rPr lang="zh-CN" altLang="en-US" sz="2800" dirty="0"/>
              <a:t> </a:t>
            </a:r>
            <a:r>
              <a:rPr lang="en-US" altLang="zh-CN" sz="2800" dirty="0"/>
              <a:t>mean</a:t>
            </a:r>
            <a:r>
              <a:rPr lang="zh-CN" altLang="en-US" sz="2800" dirty="0"/>
              <a:t> </a:t>
            </a:r>
            <a:r>
              <a:rPr lang="en-US" altLang="zh-CN" sz="2800" dirty="0"/>
              <a:t>to</a:t>
            </a:r>
            <a:r>
              <a:rPr lang="zh-CN" altLang="en-US" sz="2800" dirty="0"/>
              <a:t> </a:t>
            </a:r>
            <a:r>
              <a:rPr lang="en-US" altLang="zh-CN" sz="2800" dirty="0"/>
              <a:t>be</a:t>
            </a:r>
            <a:r>
              <a:rPr lang="zh-CN" altLang="en-US" sz="2800" dirty="0"/>
              <a:t> </a:t>
            </a:r>
            <a:r>
              <a:rPr lang="en-US" altLang="zh-CN" sz="2800" dirty="0"/>
              <a:t>a</a:t>
            </a:r>
            <a:r>
              <a:rPr lang="zh-CN" altLang="en-US" sz="2800" dirty="0"/>
              <a:t> </a:t>
            </a:r>
            <a:r>
              <a:rPr lang="en-US" altLang="zh-CN" sz="2800" dirty="0"/>
              <a:t>composer</a:t>
            </a:r>
            <a:r>
              <a:rPr lang="zh-CN" altLang="en-US" sz="2800" dirty="0"/>
              <a:t> </a:t>
            </a:r>
            <a:r>
              <a:rPr lang="en-US" altLang="zh-CN" sz="2800" dirty="0"/>
              <a:t>at</a:t>
            </a:r>
            <a:r>
              <a:rPr lang="zh-CN" altLang="en-US" sz="2800" dirty="0"/>
              <a:t> </a:t>
            </a:r>
            <a:r>
              <a:rPr lang="en-US" altLang="zh-CN" sz="2800" dirty="0"/>
              <a:t>Haydn,</a:t>
            </a:r>
            <a:r>
              <a:rPr lang="zh-CN" altLang="en-US" sz="2800" dirty="0"/>
              <a:t> </a:t>
            </a:r>
            <a:r>
              <a:rPr lang="en-US" altLang="zh-CN" sz="2800" dirty="0"/>
              <a:t>Mozart,</a:t>
            </a:r>
            <a:r>
              <a:rPr lang="zh-CN" altLang="en-US" sz="2800" dirty="0"/>
              <a:t> </a:t>
            </a:r>
            <a:r>
              <a:rPr lang="en-US" altLang="zh-CN" sz="2800" dirty="0"/>
              <a:t>Beethoven, and Shostakovich’s</a:t>
            </a:r>
            <a:r>
              <a:rPr lang="zh-CN" altLang="en-US" sz="2800" dirty="0"/>
              <a:t> </a:t>
            </a:r>
            <a:r>
              <a:rPr lang="en-US" altLang="zh-CN" sz="2800" dirty="0"/>
              <a:t>time,</a:t>
            </a:r>
            <a:r>
              <a:rPr lang="zh-CN" altLang="en-US" sz="2800" dirty="0"/>
              <a:t> </a:t>
            </a:r>
            <a:r>
              <a:rPr lang="en-US" altLang="zh-CN" sz="2800" dirty="0"/>
              <a:t>respectively</a:t>
            </a:r>
            <a:r>
              <a:rPr lang="zh-CN" altLang="en-US" sz="2800" dirty="0"/>
              <a:t> </a:t>
            </a:r>
            <a:r>
              <a:rPr lang="en-US" altLang="zh-CN" sz="2800" dirty="0"/>
              <a:t>?</a:t>
            </a:r>
          </a:p>
          <a:p>
            <a:endParaRPr lang="en-US" altLang="zh-CN" sz="2800" dirty="0"/>
          </a:p>
          <a:p>
            <a:r>
              <a:rPr lang="en-US" altLang="zh-CN" sz="2800" dirty="0"/>
              <a:t>What period of the composer’s career (earlier/middle/late) that the piece of music belongs to?</a:t>
            </a:r>
          </a:p>
          <a:p>
            <a:endParaRPr lang="en-US" altLang="zh-CN" sz="2800" dirty="0"/>
          </a:p>
          <a:p>
            <a:r>
              <a:rPr lang="en-US" altLang="zh-CN" sz="2800" dirty="0"/>
              <a:t>How does a composer’s personal style influence his/her music?</a:t>
            </a:r>
          </a:p>
        </p:txBody>
      </p:sp>
    </p:spTree>
    <p:extLst>
      <p:ext uri="{BB962C8B-B14F-4D97-AF65-F5344CB8AC3E}">
        <p14:creationId xmlns:p14="http://schemas.microsoft.com/office/powerpoint/2010/main" val="187346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603" y="608909"/>
            <a:ext cx="9404723" cy="1400530"/>
          </a:xfrm>
        </p:spPr>
        <p:txBody>
          <a:bodyPr/>
          <a:lstStyle/>
          <a:p>
            <a:r>
              <a:rPr lang="en-US" altLang="zh-CN" sz="3200" dirty="0"/>
              <a:t>Haydn Symphony No. 7 in C major, “Le midi” (The Noon)</a:t>
            </a:r>
            <a:endParaRPr kumimoji="1" lang="zh-CN" altLang="en-US" sz="3200" dirty="0"/>
          </a:p>
        </p:txBody>
      </p:sp>
      <p:sp>
        <p:nvSpPr>
          <p:cNvPr id="3" name="内容占位符 2"/>
          <p:cNvSpPr>
            <a:spLocks noGrp="1"/>
          </p:cNvSpPr>
          <p:nvPr>
            <p:ph idx="1"/>
          </p:nvPr>
        </p:nvSpPr>
        <p:spPr>
          <a:xfrm>
            <a:off x="683604" y="3093720"/>
            <a:ext cx="10731156" cy="3143921"/>
          </a:xfrm>
        </p:spPr>
        <p:txBody>
          <a:bodyPr/>
          <a:lstStyle/>
          <a:p>
            <a:r>
              <a:rPr kumimoji="1" lang="en-US" altLang="zh-CN" sz="2800" dirty="0"/>
              <a:t>Year</a:t>
            </a:r>
            <a:r>
              <a:rPr kumimoji="1" lang="zh-CN" altLang="en-US" sz="2800" dirty="0"/>
              <a:t> </a:t>
            </a:r>
            <a:r>
              <a:rPr kumimoji="1" lang="en-US" altLang="zh-CN" sz="2800" dirty="0"/>
              <a:t>of</a:t>
            </a:r>
            <a:r>
              <a:rPr kumimoji="1" lang="zh-CN" altLang="en-US" sz="2800" dirty="0"/>
              <a:t> </a:t>
            </a:r>
            <a:r>
              <a:rPr kumimoji="1" lang="en-US" altLang="zh-CN" sz="2800" dirty="0"/>
              <a:t>the</a:t>
            </a:r>
            <a:r>
              <a:rPr kumimoji="1" lang="zh-CN" altLang="en-US" sz="2800" dirty="0"/>
              <a:t> </a:t>
            </a:r>
            <a:r>
              <a:rPr kumimoji="1" lang="en-US" altLang="zh-CN" sz="2800" dirty="0"/>
              <a:t>piece?</a:t>
            </a:r>
            <a:r>
              <a:rPr kumimoji="1" lang="zh-CN" altLang="en-US" sz="2800" dirty="0"/>
              <a:t>  </a:t>
            </a:r>
            <a:r>
              <a:rPr kumimoji="1" lang="en-US" altLang="zh-CN" sz="2800" dirty="0"/>
              <a:t>(1761)</a:t>
            </a:r>
            <a:r>
              <a:rPr kumimoji="1" lang="zh-CN" altLang="en-US" sz="2800" dirty="0"/>
              <a:t> </a:t>
            </a:r>
            <a:endParaRPr kumimoji="1" lang="en-US" altLang="zh-CN" sz="2800" dirty="0"/>
          </a:p>
          <a:p>
            <a:r>
              <a:rPr kumimoji="1" lang="en-US" altLang="zh-CN" sz="2800" dirty="0"/>
              <a:t>Where</a:t>
            </a:r>
            <a:r>
              <a:rPr kumimoji="1" lang="zh-CN" altLang="en-US" sz="2800" dirty="0"/>
              <a:t> </a:t>
            </a:r>
            <a:r>
              <a:rPr kumimoji="1" lang="en-US" altLang="zh-CN" sz="2800" dirty="0"/>
              <a:t>was</a:t>
            </a:r>
            <a:r>
              <a:rPr kumimoji="1" lang="zh-CN" altLang="en-US" sz="2800" dirty="0"/>
              <a:t> </a:t>
            </a:r>
            <a:r>
              <a:rPr kumimoji="1" lang="en-US" altLang="zh-CN" sz="2800" dirty="0"/>
              <a:t>the</a:t>
            </a:r>
            <a:r>
              <a:rPr kumimoji="1" lang="zh-CN" altLang="en-US" sz="2800" dirty="0"/>
              <a:t> </a:t>
            </a:r>
            <a:r>
              <a:rPr kumimoji="1" lang="en-US" altLang="zh-CN" sz="2800" dirty="0"/>
              <a:t>composer</a:t>
            </a:r>
            <a:r>
              <a:rPr kumimoji="1" lang="zh-CN" altLang="en-US" sz="2800" dirty="0"/>
              <a:t> </a:t>
            </a:r>
            <a:r>
              <a:rPr kumimoji="1" lang="en-US" altLang="zh-CN" sz="2800" dirty="0"/>
              <a:t>?</a:t>
            </a:r>
            <a:r>
              <a:rPr kumimoji="1" lang="zh-CN" altLang="en-US" sz="2800" dirty="0"/>
              <a:t> </a:t>
            </a:r>
            <a:r>
              <a:rPr kumimoji="1" lang="en-US" altLang="zh-CN" sz="2800" dirty="0"/>
              <a:t>(Esterhazy</a:t>
            </a:r>
            <a:r>
              <a:rPr kumimoji="1" lang="zh-CN" altLang="en-US" sz="2800" dirty="0"/>
              <a:t> </a:t>
            </a:r>
            <a:r>
              <a:rPr kumimoji="1" lang="en-US" altLang="zh-CN" sz="2800" dirty="0"/>
              <a:t>court)</a:t>
            </a:r>
          </a:p>
          <a:p>
            <a:r>
              <a:rPr kumimoji="1" lang="en-US" altLang="zh-CN" sz="2800" dirty="0"/>
              <a:t>What</a:t>
            </a:r>
            <a:r>
              <a:rPr kumimoji="1" lang="zh-CN" altLang="en-US" sz="2800" dirty="0"/>
              <a:t> </a:t>
            </a:r>
            <a:r>
              <a:rPr kumimoji="1" lang="en-US" altLang="zh-CN" sz="2800" dirty="0"/>
              <a:t>was</a:t>
            </a:r>
            <a:r>
              <a:rPr kumimoji="1" lang="zh-CN" altLang="en-US" sz="2800" dirty="0"/>
              <a:t> </a:t>
            </a:r>
            <a:r>
              <a:rPr kumimoji="1" lang="en-US" altLang="zh-CN" sz="2800" dirty="0"/>
              <a:t>the</a:t>
            </a:r>
            <a:r>
              <a:rPr kumimoji="1" lang="zh-CN" altLang="en-US" sz="2800" dirty="0"/>
              <a:t> </a:t>
            </a:r>
            <a:r>
              <a:rPr kumimoji="1" lang="en-US" altLang="zh-CN" sz="2800" dirty="0"/>
              <a:t>purpose</a:t>
            </a:r>
            <a:r>
              <a:rPr kumimoji="1" lang="zh-CN" altLang="en-US" sz="2800" dirty="0"/>
              <a:t> </a:t>
            </a:r>
            <a:r>
              <a:rPr kumimoji="1" lang="en-US" altLang="zh-CN" sz="2800" dirty="0"/>
              <a:t>of</a:t>
            </a:r>
            <a:r>
              <a:rPr kumimoji="1" lang="zh-CN" altLang="en-US" sz="2800" dirty="0"/>
              <a:t> </a:t>
            </a:r>
            <a:r>
              <a:rPr kumimoji="1" lang="en-US" altLang="zh-CN" sz="2800" dirty="0"/>
              <a:t>this</a:t>
            </a:r>
            <a:r>
              <a:rPr kumimoji="1" lang="zh-CN" altLang="en-US" sz="2800" dirty="0"/>
              <a:t> </a:t>
            </a:r>
            <a:r>
              <a:rPr kumimoji="1" lang="en-US" altLang="zh-CN" sz="2800" dirty="0"/>
              <a:t>piece?(dedicate</a:t>
            </a:r>
            <a:r>
              <a:rPr kumimoji="1" lang="zh-CN" altLang="en-US" sz="2800" dirty="0"/>
              <a:t> </a:t>
            </a:r>
            <a:r>
              <a:rPr kumimoji="1" lang="en-US" altLang="zh-CN" sz="2800" dirty="0"/>
              <a:t>to</a:t>
            </a:r>
            <a:r>
              <a:rPr kumimoji="1" lang="zh-CN" altLang="en-US" sz="2800" dirty="0"/>
              <a:t> </a:t>
            </a:r>
            <a:r>
              <a:rPr kumimoji="1" lang="en-US" altLang="zh-CN" sz="2800" dirty="0"/>
              <a:t>his</a:t>
            </a:r>
            <a:r>
              <a:rPr kumimoji="1" lang="zh-CN" altLang="en-US" sz="2800" dirty="0"/>
              <a:t> </a:t>
            </a:r>
            <a:r>
              <a:rPr kumimoji="1" lang="en-US" altLang="zh-CN" sz="2800" dirty="0"/>
              <a:t>employer)</a:t>
            </a:r>
            <a:r>
              <a:rPr kumimoji="1" lang="zh-CN" altLang="en-US" sz="2800" dirty="0"/>
              <a:t> </a:t>
            </a:r>
            <a:endParaRPr kumimoji="1" lang="en-US" altLang="zh-CN" sz="2800" dirty="0"/>
          </a:p>
          <a:p>
            <a:r>
              <a:rPr kumimoji="1" lang="en-US" altLang="zh-CN" sz="2800" dirty="0"/>
              <a:t>In</a:t>
            </a:r>
            <a:r>
              <a:rPr kumimoji="1" lang="zh-CN" altLang="en-US" sz="2800" dirty="0"/>
              <a:t> </a:t>
            </a:r>
            <a:r>
              <a:rPr kumimoji="1" lang="en-US" altLang="zh-CN" sz="2800" dirty="0"/>
              <a:t>which</a:t>
            </a:r>
            <a:r>
              <a:rPr kumimoji="1" lang="zh-CN" altLang="en-US" sz="2800" dirty="0"/>
              <a:t> </a:t>
            </a:r>
            <a:r>
              <a:rPr kumimoji="1" lang="en-US" altLang="zh-CN" sz="2800" dirty="0"/>
              <a:t>period</a:t>
            </a:r>
            <a:r>
              <a:rPr kumimoji="1" lang="zh-CN" altLang="en-US" sz="2800" dirty="0"/>
              <a:t> </a:t>
            </a:r>
            <a:r>
              <a:rPr kumimoji="1" lang="en-US" altLang="zh-CN" sz="2800" dirty="0"/>
              <a:t>of</a:t>
            </a:r>
            <a:r>
              <a:rPr kumimoji="1" lang="zh-CN" altLang="en-US" sz="2800" dirty="0"/>
              <a:t> </a:t>
            </a:r>
            <a:r>
              <a:rPr kumimoji="1" lang="en-US" altLang="zh-CN" sz="2800" dirty="0"/>
              <a:t>his</a:t>
            </a:r>
            <a:r>
              <a:rPr kumimoji="1" lang="zh-CN" altLang="en-US" sz="2800" dirty="0"/>
              <a:t> </a:t>
            </a:r>
            <a:r>
              <a:rPr kumimoji="1" lang="en-US" altLang="zh-CN" sz="2800" dirty="0"/>
              <a:t>compositional</a:t>
            </a:r>
            <a:r>
              <a:rPr kumimoji="1" lang="zh-CN" altLang="en-US" sz="2800" dirty="0"/>
              <a:t> </a:t>
            </a:r>
            <a:r>
              <a:rPr kumimoji="1" lang="en-US" altLang="zh-CN" sz="2800" dirty="0"/>
              <a:t>life?</a:t>
            </a:r>
            <a:r>
              <a:rPr kumimoji="1" lang="zh-CN" altLang="en-US" sz="2800" dirty="0"/>
              <a:t> </a:t>
            </a:r>
            <a:r>
              <a:rPr kumimoji="1" lang="en-US" altLang="zh-CN" sz="2800" dirty="0"/>
              <a:t>(the</a:t>
            </a:r>
            <a:r>
              <a:rPr kumimoji="1" lang="zh-CN" altLang="en-US" sz="2800" dirty="0"/>
              <a:t> </a:t>
            </a:r>
            <a:r>
              <a:rPr kumimoji="1" lang="en-US" altLang="zh-CN" sz="2800" dirty="0"/>
              <a:t>composer</a:t>
            </a:r>
            <a:r>
              <a:rPr kumimoji="1" lang="zh-CN" altLang="en-US" sz="2800" dirty="0"/>
              <a:t> </a:t>
            </a:r>
            <a:r>
              <a:rPr kumimoji="1" lang="en-US" altLang="zh-CN" sz="2800" dirty="0"/>
              <a:t>was</a:t>
            </a:r>
            <a:r>
              <a:rPr kumimoji="1" lang="zh-CN" altLang="en-US" sz="2800" dirty="0"/>
              <a:t> </a:t>
            </a:r>
            <a:r>
              <a:rPr kumimoji="1" lang="en-US" altLang="zh-CN" sz="2800" dirty="0"/>
              <a:t>29</a:t>
            </a:r>
            <a:r>
              <a:rPr kumimoji="1" lang="zh-CN" altLang="en-US" sz="2800" dirty="0"/>
              <a:t> </a:t>
            </a:r>
            <a:r>
              <a:rPr kumimoji="1" lang="en-US" altLang="zh-CN" sz="2800" dirty="0"/>
              <a:t>years</a:t>
            </a:r>
            <a:r>
              <a:rPr kumimoji="1" lang="zh-CN" altLang="en-US" sz="2800" dirty="0"/>
              <a:t> </a:t>
            </a:r>
            <a:r>
              <a:rPr kumimoji="1" lang="en-US" altLang="zh-CN" sz="2800" dirty="0"/>
              <a:t>old,</a:t>
            </a:r>
            <a:r>
              <a:rPr kumimoji="1" lang="zh-CN" altLang="en-US" sz="2800" dirty="0"/>
              <a:t> </a:t>
            </a:r>
            <a:r>
              <a:rPr kumimoji="1" lang="en-US" altLang="zh-CN" sz="2800" dirty="0"/>
              <a:t>this</a:t>
            </a:r>
            <a:r>
              <a:rPr kumimoji="1" lang="zh-CN" altLang="en-US" sz="2800" dirty="0"/>
              <a:t> </a:t>
            </a:r>
            <a:r>
              <a:rPr kumimoji="1" lang="en-US" altLang="zh-CN" sz="2800" dirty="0"/>
              <a:t>is</a:t>
            </a:r>
            <a:r>
              <a:rPr kumimoji="1" lang="zh-CN" altLang="en-US" sz="2800" dirty="0"/>
              <a:t> </a:t>
            </a:r>
            <a:r>
              <a:rPr kumimoji="1" lang="en-US" altLang="zh-CN" sz="2800" dirty="0"/>
              <a:t>one</a:t>
            </a:r>
            <a:r>
              <a:rPr kumimoji="1" lang="zh-CN" altLang="en-US" sz="2800" dirty="0"/>
              <a:t> </a:t>
            </a:r>
            <a:r>
              <a:rPr kumimoji="1" lang="en-US" altLang="zh-CN" sz="2800" dirty="0"/>
              <a:t>of</a:t>
            </a:r>
            <a:r>
              <a:rPr kumimoji="1" lang="zh-CN" altLang="en-US" sz="2800" dirty="0"/>
              <a:t> </a:t>
            </a:r>
            <a:r>
              <a:rPr kumimoji="1" lang="en-US" altLang="zh-CN" sz="2800" dirty="0"/>
              <a:t>his</a:t>
            </a:r>
            <a:r>
              <a:rPr kumimoji="1" lang="zh-CN" altLang="en-US" sz="2800" dirty="0"/>
              <a:t> </a:t>
            </a:r>
            <a:r>
              <a:rPr kumimoji="1" lang="en-US" altLang="zh-CN" sz="2800" dirty="0"/>
              <a:t>early</a:t>
            </a:r>
            <a:r>
              <a:rPr kumimoji="1" lang="zh-CN" altLang="en-US" sz="2800" dirty="0"/>
              <a:t> </a:t>
            </a:r>
            <a:r>
              <a:rPr kumimoji="1" lang="en-US" altLang="zh-CN" sz="2800" dirty="0"/>
              <a:t>works)</a:t>
            </a:r>
          </a:p>
          <a:p>
            <a:endParaRPr kumimoji="1" lang="zh-CN" altLang="en-US" dirty="0"/>
          </a:p>
        </p:txBody>
      </p:sp>
      <p:sp>
        <p:nvSpPr>
          <p:cNvPr id="4" name="标题 1"/>
          <p:cNvSpPr txBox="1">
            <a:spLocks/>
          </p:cNvSpPr>
          <p:nvPr/>
        </p:nvSpPr>
        <p:spPr>
          <a:xfrm>
            <a:off x="683604" y="2325688"/>
            <a:ext cx="9404723" cy="768032"/>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kumimoji="1" lang="en-US" altLang="zh-CN" sz="2800" dirty="0">
                <a:solidFill>
                  <a:schemeClr val="tx1"/>
                </a:solidFill>
              </a:rPr>
              <a:t>For</a:t>
            </a:r>
            <a:r>
              <a:rPr kumimoji="1" lang="zh-CN" altLang="en-US" sz="2800" dirty="0">
                <a:solidFill>
                  <a:schemeClr val="tx1"/>
                </a:solidFill>
              </a:rPr>
              <a:t> </a:t>
            </a:r>
            <a:r>
              <a:rPr kumimoji="1" lang="en-US" altLang="zh-CN" sz="2800" dirty="0">
                <a:solidFill>
                  <a:schemeClr val="tx1"/>
                </a:solidFill>
              </a:rPr>
              <a:t>background</a:t>
            </a:r>
            <a:r>
              <a:rPr kumimoji="1" lang="zh-CN" altLang="en-US" sz="2800" dirty="0">
                <a:solidFill>
                  <a:schemeClr val="tx1"/>
                </a:solidFill>
              </a:rPr>
              <a:t> </a:t>
            </a:r>
            <a:r>
              <a:rPr kumimoji="1" lang="en-US" altLang="zh-CN" sz="2800" dirty="0">
                <a:solidFill>
                  <a:schemeClr val="tx1"/>
                </a:solidFill>
              </a:rPr>
              <a:t>information</a:t>
            </a:r>
            <a:r>
              <a:rPr kumimoji="1" lang="en-US" altLang="zh-CN" sz="2800" dirty="0"/>
              <a:t>:</a:t>
            </a:r>
            <a:endParaRPr kumimoji="1" lang="zh-CN" altLang="en-US" sz="2800" dirty="0"/>
          </a:p>
        </p:txBody>
      </p:sp>
    </p:spTree>
    <p:extLst>
      <p:ext uri="{BB962C8B-B14F-4D97-AF65-F5344CB8AC3E}">
        <p14:creationId xmlns:p14="http://schemas.microsoft.com/office/powerpoint/2010/main" val="43205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600" dirty="0"/>
              <a:t>Haydn Symphony No. 7 in C major, “Le midi” (The Noon)</a:t>
            </a:r>
            <a:endParaRPr kumimoji="1" lang="zh-CN" altLang="en-US" sz="3600" dirty="0"/>
          </a:p>
        </p:txBody>
      </p:sp>
      <p:sp>
        <p:nvSpPr>
          <p:cNvPr id="3" name="内容占位符 2"/>
          <p:cNvSpPr>
            <a:spLocks noGrp="1"/>
          </p:cNvSpPr>
          <p:nvPr>
            <p:ph idx="1"/>
          </p:nvPr>
        </p:nvSpPr>
        <p:spPr>
          <a:xfrm>
            <a:off x="1104293" y="3093720"/>
            <a:ext cx="9959947" cy="3143921"/>
          </a:xfrm>
        </p:spPr>
        <p:txBody>
          <a:bodyPr>
            <a:normAutofit/>
          </a:bodyPr>
          <a:lstStyle/>
          <a:p>
            <a:r>
              <a:rPr kumimoji="1" lang="en-US" altLang="zh-CN" sz="2800" dirty="0"/>
              <a:t>How</a:t>
            </a:r>
            <a:r>
              <a:rPr kumimoji="1" lang="zh-CN" altLang="en-US" sz="2800" dirty="0"/>
              <a:t> </a:t>
            </a:r>
            <a:r>
              <a:rPr kumimoji="1" lang="en-US" altLang="zh-CN" sz="2800" dirty="0"/>
              <a:t>many</a:t>
            </a:r>
            <a:r>
              <a:rPr kumimoji="1" lang="zh-CN" altLang="en-US" sz="2800" dirty="0"/>
              <a:t> </a:t>
            </a:r>
            <a:r>
              <a:rPr kumimoji="1" lang="en-US" altLang="zh-CN" sz="2800" dirty="0"/>
              <a:t>movements?</a:t>
            </a:r>
            <a:r>
              <a:rPr kumimoji="1" lang="zh-CN" altLang="en-US" sz="2800" dirty="0"/>
              <a:t> </a:t>
            </a:r>
            <a:r>
              <a:rPr kumimoji="1" lang="en-US" altLang="zh-CN" sz="2800" dirty="0"/>
              <a:t>(see</a:t>
            </a:r>
            <a:r>
              <a:rPr kumimoji="1" lang="zh-CN" altLang="en-US" sz="2800" dirty="0"/>
              <a:t> </a:t>
            </a:r>
            <a:r>
              <a:rPr kumimoji="1" lang="en-US" altLang="zh-CN" sz="2800" dirty="0"/>
              <a:t>concert</a:t>
            </a:r>
            <a:r>
              <a:rPr kumimoji="1" lang="zh-CN" altLang="en-US" sz="2800" dirty="0"/>
              <a:t> </a:t>
            </a:r>
            <a:r>
              <a:rPr kumimoji="1" lang="en-US" altLang="zh-CN" sz="2800" dirty="0"/>
              <a:t>program)</a:t>
            </a:r>
            <a:r>
              <a:rPr kumimoji="1" lang="zh-CN" altLang="en-US" sz="2800" dirty="0"/>
              <a:t> </a:t>
            </a:r>
            <a:endParaRPr kumimoji="1" lang="en-US" altLang="zh-CN" sz="2800" dirty="0"/>
          </a:p>
          <a:p>
            <a:r>
              <a:rPr kumimoji="1" lang="en-US" altLang="zh-CN" sz="2800" dirty="0"/>
              <a:t>What</a:t>
            </a:r>
            <a:r>
              <a:rPr kumimoji="1" lang="zh-CN" altLang="en-US" sz="2800" dirty="0"/>
              <a:t> </a:t>
            </a:r>
            <a:r>
              <a:rPr kumimoji="1" lang="en-US" altLang="zh-CN" sz="2800" dirty="0"/>
              <a:t>is</a:t>
            </a:r>
            <a:r>
              <a:rPr kumimoji="1" lang="zh-CN" altLang="en-US" sz="2800" dirty="0"/>
              <a:t> </a:t>
            </a:r>
            <a:r>
              <a:rPr kumimoji="1" lang="en-US" altLang="zh-CN" sz="2800" dirty="0"/>
              <a:t>the</a:t>
            </a:r>
            <a:r>
              <a:rPr kumimoji="1" lang="zh-CN" altLang="en-US" sz="2800" dirty="0"/>
              <a:t> </a:t>
            </a:r>
            <a:r>
              <a:rPr kumimoji="1" lang="en-US" altLang="zh-CN" sz="2800" dirty="0"/>
              <a:t>tempo</a:t>
            </a:r>
            <a:r>
              <a:rPr kumimoji="1" lang="zh-CN" altLang="en-US" sz="2800" dirty="0"/>
              <a:t> </a:t>
            </a:r>
            <a:r>
              <a:rPr kumimoji="1" lang="en-US" altLang="zh-CN" sz="2800" dirty="0"/>
              <a:t>of</a:t>
            </a:r>
            <a:r>
              <a:rPr kumimoji="1" lang="zh-CN" altLang="en-US" sz="2800" dirty="0"/>
              <a:t> </a:t>
            </a:r>
            <a:r>
              <a:rPr kumimoji="1" lang="en-US" altLang="zh-CN" sz="2800" dirty="0"/>
              <a:t>each</a:t>
            </a:r>
            <a:r>
              <a:rPr kumimoji="1" lang="zh-CN" altLang="en-US" sz="2800" dirty="0"/>
              <a:t> </a:t>
            </a:r>
            <a:r>
              <a:rPr kumimoji="1" lang="en-US" altLang="zh-CN" sz="2800" dirty="0"/>
              <a:t>movement</a:t>
            </a:r>
            <a:r>
              <a:rPr kumimoji="1" lang="zh-CN" altLang="en-US" sz="2800" dirty="0"/>
              <a:t> </a:t>
            </a:r>
            <a:r>
              <a:rPr kumimoji="1" lang="en-US" altLang="zh-CN" sz="2800" dirty="0"/>
              <a:t>?</a:t>
            </a:r>
            <a:r>
              <a:rPr lang="zh-CN" altLang="en-US" sz="2800" dirty="0"/>
              <a:t>（</a:t>
            </a:r>
            <a:r>
              <a:rPr lang="en-US" altLang="zh-CN" sz="2800" dirty="0"/>
              <a:t>Ibid.</a:t>
            </a:r>
            <a:r>
              <a:rPr lang="zh-CN" altLang="en-US" sz="2800" dirty="0"/>
              <a:t>）</a:t>
            </a:r>
            <a:endParaRPr lang="en-US" altLang="zh-CN" sz="2800" dirty="0"/>
          </a:p>
          <a:p>
            <a:r>
              <a:rPr kumimoji="1" lang="en-US" altLang="zh-CN" sz="2800" dirty="0"/>
              <a:t>What</a:t>
            </a:r>
            <a:r>
              <a:rPr kumimoji="1" lang="zh-CN" altLang="en-US" sz="2800" dirty="0"/>
              <a:t> </a:t>
            </a:r>
            <a:r>
              <a:rPr kumimoji="1" lang="en-US" altLang="zh-CN" sz="2800" dirty="0"/>
              <a:t>is</a:t>
            </a:r>
            <a:r>
              <a:rPr kumimoji="1" lang="zh-CN" altLang="en-US" sz="2800" dirty="0"/>
              <a:t> </a:t>
            </a:r>
            <a:r>
              <a:rPr kumimoji="1" lang="en-US" altLang="zh-CN" sz="2800" dirty="0"/>
              <a:t>the</a:t>
            </a:r>
            <a:r>
              <a:rPr kumimoji="1" lang="zh-CN" altLang="en-US" sz="2800" dirty="0"/>
              <a:t> </a:t>
            </a:r>
            <a:r>
              <a:rPr kumimoji="1" lang="en-US" altLang="zh-CN" sz="2800" dirty="0"/>
              <a:t>instrumentation</a:t>
            </a:r>
            <a:r>
              <a:rPr kumimoji="1" lang="zh-CN" altLang="en-US" sz="2800" dirty="0"/>
              <a:t> </a:t>
            </a:r>
            <a:r>
              <a:rPr kumimoji="1" lang="en-US" altLang="zh-CN" sz="2800" dirty="0"/>
              <a:t>of</a:t>
            </a:r>
            <a:r>
              <a:rPr kumimoji="1" lang="zh-CN" altLang="en-US" sz="2800" dirty="0"/>
              <a:t> </a:t>
            </a:r>
            <a:r>
              <a:rPr kumimoji="1" lang="en-US" altLang="zh-CN" sz="2800" dirty="0"/>
              <a:t>the</a:t>
            </a:r>
            <a:r>
              <a:rPr kumimoji="1" lang="zh-CN" altLang="en-US" sz="2800" dirty="0"/>
              <a:t> </a:t>
            </a:r>
            <a:r>
              <a:rPr kumimoji="1" lang="en-US" altLang="zh-CN" sz="2800" dirty="0"/>
              <a:t>symphony?</a:t>
            </a:r>
            <a:r>
              <a:rPr lang="zh-CN" altLang="en-US" sz="2800" dirty="0"/>
              <a:t>（</a:t>
            </a:r>
            <a:r>
              <a:rPr lang="en-US" altLang="zh-CN" sz="2800" dirty="0"/>
              <a:t>Ibid.</a:t>
            </a:r>
            <a:r>
              <a:rPr lang="zh-CN" altLang="en-US" sz="2800" dirty="0"/>
              <a:t>）</a:t>
            </a:r>
            <a:endParaRPr kumimoji="1" lang="en-US" altLang="zh-CN" sz="2800" dirty="0"/>
          </a:p>
          <a:p>
            <a:r>
              <a:rPr kumimoji="1" lang="en-US" altLang="zh-CN" sz="2800" dirty="0"/>
              <a:t>What</a:t>
            </a:r>
            <a:r>
              <a:rPr kumimoji="1" lang="zh-CN" altLang="en-US" sz="2800" dirty="0"/>
              <a:t> </a:t>
            </a:r>
            <a:r>
              <a:rPr kumimoji="1" lang="en-US" altLang="zh-CN" sz="2800" dirty="0"/>
              <a:t>is</a:t>
            </a:r>
            <a:r>
              <a:rPr kumimoji="1" lang="zh-CN" altLang="en-US" sz="2800" dirty="0"/>
              <a:t> </a:t>
            </a:r>
            <a:r>
              <a:rPr kumimoji="1" lang="en-US" altLang="zh-CN" sz="2800" dirty="0"/>
              <a:t>the</a:t>
            </a:r>
            <a:r>
              <a:rPr kumimoji="1" lang="zh-CN" altLang="en-US" sz="2800" dirty="0"/>
              <a:t> </a:t>
            </a:r>
            <a:r>
              <a:rPr kumimoji="1" lang="en-US" altLang="zh-CN" sz="2800" dirty="0"/>
              <a:t>musical</a:t>
            </a:r>
            <a:r>
              <a:rPr kumimoji="1" lang="zh-CN" altLang="en-US" sz="2800" dirty="0"/>
              <a:t> </a:t>
            </a:r>
            <a:r>
              <a:rPr kumimoji="1" lang="en-US" altLang="zh-CN" sz="2800" dirty="0"/>
              <a:t>character</a:t>
            </a:r>
            <a:r>
              <a:rPr kumimoji="1" lang="zh-CN" altLang="en-US" sz="2800" dirty="0"/>
              <a:t> </a:t>
            </a:r>
            <a:r>
              <a:rPr kumimoji="1" lang="en-US" altLang="zh-CN" sz="2800" dirty="0"/>
              <a:t>of</a:t>
            </a:r>
            <a:r>
              <a:rPr kumimoji="1" lang="zh-CN" altLang="en-US" sz="2800" dirty="0"/>
              <a:t> </a:t>
            </a:r>
            <a:r>
              <a:rPr kumimoji="1" lang="en-US" altLang="zh-CN" sz="2800" dirty="0"/>
              <a:t>each</a:t>
            </a:r>
            <a:r>
              <a:rPr kumimoji="1" lang="zh-CN" altLang="en-US" sz="2800" dirty="0"/>
              <a:t> </a:t>
            </a:r>
            <a:r>
              <a:rPr kumimoji="1" lang="en-US" altLang="zh-CN" sz="2800" dirty="0"/>
              <a:t>movement</a:t>
            </a:r>
            <a:r>
              <a:rPr kumimoji="1" lang="zh-CN" altLang="en-US" sz="2800" dirty="0"/>
              <a:t> </a:t>
            </a:r>
            <a:r>
              <a:rPr kumimoji="1" lang="en-US" altLang="zh-CN" sz="2800" dirty="0"/>
              <a:t>?		</a:t>
            </a:r>
            <a:r>
              <a:rPr kumimoji="1" lang="zh-CN" altLang="en-US" sz="2800" dirty="0"/>
              <a:t>（</a:t>
            </a:r>
            <a:r>
              <a:rPr kumimoji="1" lang="en-US" altLang="zh-CN" sz="2800" dirty="0"/>
              <a:t>Listening</a:t>
            </a:r>
            <a:r>
              <a:rPr kumimoji="1" lang="zh-CN" altLang="en-US" sz="2800" dirty="0"/>
              <a:t> </a:t>
            </a:r>
            <a:r>
              <a:rPr kumimoji="1" lang="en-US" altLang="zh-CN" sz="2800" dirty="0"/>
              <a:t>to</a:t>
            </a:r>
            <a:r>
              <a:rPr kumimoji="1" lang="zh-CN" altLang="en-US" sz="2800" dirty="0"/>
              <a:t> </a:t>
            </a:r>
            <a:r>
              <a:rPr kumimoji="1" lang="en-US" altLang="zh-CN" sz="2800" dirty="0"/>
              <a:t>the</a:t>
            </a:r>
            <a:r>
              <a:rPr kumimoji="1" lang="zh-CN" altLang="en-US" sz="2800" dirty="0"/>
              <a:t> </a:t>
            </a:r>
            <a:r>
              <a:rPr kumimoji="1" lang="en-US" altLang="zh-CN" sz="2800" dirty="0"/>
              <a:t>music,</a:t>
            </a:r>
            <a:r>
              <a:rPr kumimoji="1" lang="zh-CN" altLang="en-US" sz="2800" dirty="0"/>
              <a:t> </a:t>
            </a:r>
            <a:r>
              <a:rPr kumimoji="1" lang="en-US" altLang="zh-CN" sz="2800" dirty="0"/>
              <a:t>combine</a:t>
            </a:r>
            <a:r>
              <a:rPr kumimoji="1" lang="zh-CN" altLang="en-US" sz="2800" dirty="0"/>
              <a:t> </a:t>
            </a:r>
            <a:r>
              <a:rPr kumimoji="1" lang="en-US" altLang="zh-CN" sz="2800" dirty="0"/>
              <a:t>your</a:t>
            </a:r>
            <a:r>
              <a:rPr kumimoji="1" lang="zh-CN" altLang="en-US" sz="2800" dirty="0"/>
              <a:t> </a:t>
            </a:r>
            <a:r>
              <a:rPr kumimoji="1" lang="en-US" altLang="zh-CN" sz="2800" dirty="0"/>
              <a:t>subjective</a:t>
            </a:r>
            <a:r>
              <a:rPr kumimoji="1" lang="zh-CN" altLang="en-US" sz="2800" dirty="0"/>
              <a:t> </a:t>
            </a:r>
            <a:r>
              <a:rPr kumimoji="1" lang="en-US" altLang="zh-CN" sz="2800" dirty="0"/>
              <a:t>feeling</a:t>
            </a:r>
            <a:r>
              <a:rPr kumimoji="1" lang="zh-CN" altLang="en-US" sz="2800" dirty="0"/>
              <a:t> </a:t>
            </a:r>
            <a:r>
              <a:rPr kumimoji="1" lang="en-US" altLang="zh-CN" sz="2800" dirty="0"/>
              <a:t>with</a:t>
            </a:r>
            <a:r>
              <a:rPr kumimoji="1" lang="zh-CN" altLang="en-US" sz="2800" dirty="0"/>
              <a:t> </a:t>
            </a:r>
            <a:r>
              <a:rPr kumimoji="1" lang="en-US" altLang="zh-CN" sz="2800" dirty="0"/>
              <a:t>all</a:t>
            </a:r>
            <a:r>
              <a:rPr kumimoji="1" lang="zh-CN" altLang="en-US" sz="2800" dirty="0"/>
              <a:t> </a:t>
            </a:r>
            <a:r>
              <a:rPr kumimoji="1" lang="en-US" altLang="zh-CN" sz="2800" dirty="0"/>
              <a:t>above</a:t>
            </a:r>
            <a:r>
              <a:rPr kumimoji="1" lang="zh-CN" altLang="en-US" sz="2800" dirty="0"/>
              <a:t> </a:t>
            </a:r>
            <a:r>
              <a:rPr kumimoji="1" lang="en-US" altLang="zh-CN" sz="2800" dirty="0"/>
              <a:t>information.)</a:t>
            </a:r>
          </a:p>
        </p:txBody>
      </p:sp>
      <p:sp>
        <p:nvSpPr>
          <p:cNvPr id="4" name="标题 1"/>
          <p:cNvSpPr txBox="1">
            <a:spLocks/>
          </p:cNvSpPr>
          <p:nvPr/>
        </p:nvSpPr>
        <p:spPr>
          <a:xfrm>
            <a:off x="683604" y="2325688"/>
            <a:ext cx="9404723" cy="768032"/>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kumimoji="1" lang="en-US" altLang="zh-CN" sz="2800" dirty="0">
                <a:solidFill>
                  <a:schemeClr val="tx1"/>
                </a:solidFill>
              </a:rPr>
              <a:t>For</a:t>
            </a:r>
            <a:r>
              <a:rPr kumimoji="1" lang="zh-CN" altLang="en-US" sz="2800" dirty="0">
                <a:solidFill>
                  <a:schemeClr val="tx1"/>
                </a:solidFill>
              </a:rPr>
              <a:t> </a:t>
            </a:r>
            <a:r>
              <a:rPr kumimoji="1" lang="en-US" altLang="zh-CN" sz="2800" dirty="0">
                <a:solidFill>
                  <a:schemeClr val="tx1"/>
                </a:solidFill>
              </a:rPr>
              <a:t>musical</a:t>
            </a:r>
            <a:r>
              <a:rPr kumimoji="1" lang="zh-CN" altLang="en-US" sz="2800" dirty="0">
                <a:solidFill>
                  <a:schemeClr val="tx1"/>
                </a:solidFill>
              </a:rPr>
              <a:t> </a:t>
            </a:r>
            <a:r>
              <a:rPr kumimoji="1" lang="en-US" altLang="zh-CN" sz="2800" dirty="0">
                <a:solidFill>
                  <a:schemeClr val="tx1"/>
                </a:solidFill>
              </a:rPr>
              <a:t>information</a:t>
            </a:r>
            <a:r>
              <a:rPr kumimoji="1" lang="en-US" altLang="zh-CN" sz="2800" dirty="0"/>
              <a:t>:</a:t>
            </a:r>
            <a:endParaRPr kumimoji="1" lang="zh-CN" altLang="en-US" sz="2800" dirty="0"/>
          </a:p>
        </p:txBody>
      </p:sp>
    </p:spTree>
    <p:extLst>
      <p:ext uri="{BB962C8B-B14F-4D97-AF65-F5344CB8AC3E}">
        <p14:creationId xmlns:p14="http://schemas.microsoft.com/office/powerpoint/2010/main" val="118383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59471" y="1018148"/>
            <a:ext cx="9404723" cy="1400530"/>
          </a:xfrm>
        </p:spPr>
        <p:txBody>
          <a:bodyPr/>
          <a:lstStyle/>
          <a:p>
            <a:r>
              <a:rPr kumimoji="1" lang="en-US" altLang="zh-CN" sz="3200" b="1" dirty="0"/>
              <a:t>And</a:t>
            </a:r>
            <a:r>
              <a:rPr kumimoji="1" lang="zh-CN" altLang="en-US" sz="3200" b="1" dirty="0"/>
              <a:t> </a:t>
            </a:r>
            <a:r>
              <a:rPr kumimoji="1" lang="en-US" altLang="zh-CN" sz="3200" b="1" dirty="0"/>
              <a:t>here</a:t>
            </a:r>
            <a:r>
              <a:rPr kumimoji="1" lang="zh-CN" altLang="en-US" sz="3200" b="1" dirty="0"/>
              <a:t> </a:t>
            </a:r>
            <a:r>
              <a:rPr kumimoji="1" lang="en-US" altLang="zh-CN" sz="3200" b="1" dirty="0"/>
              <a:t>is</a:t>
            </a:r>
            <a:r>
              <a:rPr kumimoji="1" lang="zh-CN" altLang="en-US" sz="3200" b="1" dirty="0"/>
              <a:t> </a:t>
            </a:r>
            <a:r>
              <a:rPr kumimoji="1" lang="en-US" altLang="zh-CN" sz="3200" b="1" dirty="0"/>
              <a:t>another</a:t>
            </a:r>
            <a:r>
              <a:rPr kumimoji="1" lang="zh-CN" altLang="en-US" sz="3200" b="1" dirty="0"/>
              <a:t> </a:t>
            </a:r>
            <a:r>
              <a:rPr kumimoji="1" lang="en-US" altLang="zh-CN" sz="3200" b="1" dirty="0"/>
              <a:t>approach</a:t>
            </a:r>
            <a:r>
              <a:rPr kumimoji="1" lang="zh-CN" altLang="en-US" sz="3200" b="1" dirty="0"/>
              <a:t> </a:t>
            </a:r>
            <a:r>
              <a:rPr kumimoji="1" lang="en-US" altLang="zh-CN" sz="3200" b="1" dirty="0"/>
              <a:t>you</a:t>
            </a:r>
            <a:r>
              <a:rPr kumimoji="1" lang="zh-CN" altLang="en-US" sz="3200" b="1" dirty="0"/>
              <a:t> </a:t>
            </a:r>
            <a:r>
              <a:rPr kumimoji="1" lang="en-US" altLang="zh-CN" sz="3200" b="1" dirty="0"/>
              <a:t>may</a:t>
            </a:r>
            <a:r>
              <a:rPr kumimoji="1" lang="zh-CN" altLang="en-US" sz="3200" b="1" dirty="0"/>
              <a:t> </a:t>
            </a:r>
            <a:r>
              <a:rPr kumimoji="1" lang="en-US" altLang="zh-CN" sz="3200" b="1" dirty="0"/>
              <a:t>consider:</a:t>
            </a:r>
            <a:r>
              <a:rPr kumimoji="1" lang="zh-CN" altLang="en-US" sz="3200" b="1" dirty="0"/>
              <a:t> </a:t>
            </a:r>
            <a:r>
              <a:rPr kumimoji="1" lang="en-US" altLang="zh-CN" sz="3200" b="1" dirty="0"/>
              <a:t>The comparative study</a:t>
            </a:r>
            <a:endParaRPr kumimoji="1" lang="zh-CN" altLang="en-US" sz="3200" b="1" dirty="0"/>
          </a:p>
        </p:txBody>
      </p:sp>
      <p:sp>
        <p:nvSpPr>
          <p:cNvPr id="3" name="内容占位符 2"/>
          <p:cNvSpPr>
            <a:spLocks noGrp="1"/>
          </p:cNvSpPr>
          <p:nvPr>
            <p:ph idx="1"/>
          </p:nvPr>
        </p:nvSpPr>
        <p:spPr>
          <a:xfrm>
            <a:off x="1270952" y="2662519"/>
            <a:ext cx="9518968" cy="2747681"/>
          </a:xfrm>
        </p:spPr>
        <p:txBody>
          <a:bodyPr>
            <a:normAutofit/>
          </a:bodyPr>
          <a:lstStyle/>
          <a:p>
            <a:r>
              <a:rPr kumimoji="1" lang="en-US" altLang="zh-CN" sz="2800" dirty="0"/>
              <a:t>Hint</a:t>
            </a:r>
            <a:r>
              <a:rPr kumimoji="1" lang="zh-CN" altLang="en-US" sz="2800" dirty="0"/>
              <a:t> </a:t>
            </a:r>
            <a:r>
              <a:rPr kumimoji="1" lang="en-US" altLang="zh-CN" sz="2800" dirty="0"/>
              <a:t>:</a:t>
            </a:r>
            <a:r>
              <a:rPr kumimoji="1" lang="zh-CN" altLang="en-US" sz="2800" dirty="0"/>
              <a:t> </a:t>
            </a:r>
            <a:r>
              <a:rPr kumimoji="1" lang="en-US" altLang="zh-CN" sz="2800" dirty="0"/>
              <a:t>The</a:t>
            </a:r>
            <a:r>
              <a:rPr kumimoji="1" lang="zh-CN" altLang="en-US" sz="2800" dirty="0"/>
              <a:t> </a:t>
            </a:r>
            <a:r>
              <a:rPr kumimoji="1" lang="en-US" altLang="zh-CN" sz="2800" dirty="0"/>
              <a:t>well-known</a:t>
            </a:r>
            <a:r>
              <a:rPr kumimoji="1" lang="zh-CN" altLang="en-US" sz="2800" dirty="0"/>
              <a:t> </a:t>
            </a:r>
            <a:r>
              <a:rPr kumimoji="1" lang="en-US" altLang="zh-CN" sz="2800" dirty="0"/>
              <a:t>American</a:t>
            </a:r>
            <a:r>
              <a:rPr kumimoji="1" lang="zh-CN" altLang="en-US" sz="2800" dirty="0"/>
              <a:t> </a:t>
            </a:r>
            <a:r>
              <a:rPr kumimoji="1" lang="en-US" altLang="zh-CN" sz="2800" dirty="0"/>
              <a:t>conductor</a:t>
            </a:r>
            <a:r>
              <a:rPr kumimoji="1" lang="zh-CN" altLang="en-US" sz="2800" dirty="0"/>
              <a:t> </a:t>
            </a:r>
            <a:r>
              <a:rPr kumimoji="1" lang="en-US" altLang="zh-CN" sz="2800" dirty="0"/>
              <a:t>and</a:t>
            </a:r>
            <a:r>
              <a:rPr kumimoji="1" lang="zh-CN" altLang="en-US" sz="2800" dirty="0"/>
              <a:t> </a:t>
            </a:r>
            <a:r>
              <a:rPr kumimoji="1" lang="en-US" altLang="zh-CN" sz="2800" dirty="0"/>
              <a:t>Leonard Bernstein</a:t>
            </a:r>
            <a:r>
              <a:rPr kumimoji="1" lang="zh-CN" altLang="en-US" sz="2800" dirty="0"/>
              <a:t> </a:t>
            </a:r>
            <a:r>
              <a:rPr kumimoji="1" lang="en-US" altLang="zh-CN" sz="2800" dirty="0"/>
              <a:t>once</a:t>
            </a:r>
            <a:r>
              <a:rPr kumimoji="1" lang="zh-CN" altLang="en-US" sz="2800" dirty="0"/>
              <a:t> </a:t>
            </a:r>
            <a:r>
              <a:rPr kumimoji="1" lang="en-US" altLang="zh-CN" sz="2800" dirty="0"/>
              <a:t>said, Shostakovich‘s 9th Symphony was the lightest of the composer’s fifteen symphonies and also the most “</a:t>
            </a:r>
            <a:r>
              <a:rPr kumimoji="1" lang="en-US" altLang="zh-CN" sz="2800" dirty="0" err="1"/>
              <a:t>Haydnesque</a:t>
            </a:r>
            <a:r>
              <a:rPr kumimoji="1" lang="en-US" altLang="zh-CN" sz="2800" dirty="0"/>
              <a:t>”</a:t>
            </a:r>
            <a:r>
              <a:rPr kumimoji="1" lang="zh-CN" altLang="en-US" sz="2800" dirty="0"/>
              <a:t> </a:t>
            </a:r>
            <a:r>
              <a:rPr kumimoji="1" lang="en-US" altLang="zh-CN" sz="2800" dirty="0"/>
              <a:t>one.</a:t>
            </a:r>
          </a:p>
        </p:txBody>
      </p:sp>
    </p:spTree>
    <p:extLst>
      <p:ext uri="{BB962C8B-B14F-4D97-AF65-F5344CB8AC3E}">
        <p14:creationId xmlns:p14="http://schemas.microsoft.com/office/powerpoint/2010/main" val="463733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5130" y="615876"/>
            <a:ext cx="9404723" cy="953844"/>
          </a:xfrm>
        </p:spPr>
        <p:txBody>
          <a:bodyPr/>
          <a:lstStyle/>
          <a:p>
            <a:r>
              <a:rPr kumimoji="1" lang="en-US" altLang="zh-CN" sz="3200" dirty="0"/>
              <a:t>Italian</a:t>
            </a:r>
            <a:r>
              <a:rPr kumimoji="1" lang="zh-CN" altLang="en-US" sz="3200" dirty="0"/>
              <a:t> </a:t>
            </a:r>
            <a:r>
              <a:rPr kumimoji="1" lang="en-US" altLang="zh-CN" sz="3200" dirty="0"/>
              <a:t>musical</a:t>
            </a:r>
            <a:r>
              <a:rPr kumimoji="1" lang="zh-CN" altLang="en-US" sz="3200" dirty="0"/>
              <a:t> </a:t>
            </a:r>
            <a:r>
              <a:rPr kumimoji="1" lang="en-US" altLang="zh-CN" sz="3200" dirty="0"/>
              <a:t>terms</a:t>
            </a:r>
            <a:r>
              <a:rPr kumimoji="1" lang="zh-CN" altLang="en-US" sz="3200" dirty="0"/>
              <a:t> </a:t>
            </a:r>
            <a:r>
              <a:rPr kumimoji="1" lang="en-US" altLang="zh-CN" sz="3200" dirty="0"/>
              <a:t>for</a:t>
            </a:r>
            <a:r>
              <a:rPr kumimoji="1" lang="zh-CN" altLang="en-US" sz="3200" dirty="0"/>
              <a:t> </a:t>
            </a:r>
            <a:r>
              <a:rPr kumimoji="1" lang="en-US" altLang="zh-CN" sz="3200" dirty="0"/>
              <a:t>tempo</a:t>
            </a:r>
            <a:r>
              <a:rPr kumimoji="1" lang="zh-CN" altLang="en-US" sz="3200" dirty="0"/>
              <a:t> </a:t>
            </a:r>
            <a:r>
              <a:rPr kumimoji="1" lang="en-US" altLang="zh-CN" sz="3200" dirty="0"/>
              <a:t>markings</a:t>
            </a:r>
            <a:endParaRPr kumimoji="1" lang="zh-CN" altLang="en-US" sz="3200" dirty="0"/>
          </a:p>
        </p:txBody>
      </p:sp>
      <p:sp>
        <p:nvSpPr>
          <p:cNvPr id="3" name="内容占位符 2"/>
          <p:cNvSpPr>
            <a:spLocks noGrp="1"/>
          </p:cNvSpPr>
          <p:nvPr>
            <p:ph idx="1"/>
          </p:nvPr>
        </p:nvSpPr>
        <p:spPr>
          <a:xfrm>
            <a:off x="1438592" y="1630680"/>
            <a:ext cx="9442768" cy="4195481"/>
          </a:xfrm>
        </p:spPr>
        <p:txBody>
          <a:bodyPr>
            <a:noAutofit/>
          </a:bodyPr>
          <a:lstStyle/>
          <a:p>
            <a:pPr fontAlgn="base"/>
            <a:r>
              <a:rPr lang="en-US" altLang="zh-CN" sz="2400" i="1" dirty="0"/>
              <a:t>Grave</a:t>
            </a:r>
            <a:r>
              <a:rPr lang="en-US" altLang="zh-CN" sz="2400" dirty="0"/>
              <a:t> — slow and solemn </a:t>
            </a:r>
          </a:p>
          <a:p>
            <a:pPr fontAlgn="base"/>
            <a:r>
              <a:rPr lang="en-US" altLang="zh-CN" sz="2400" i="1" dirty="0"/>
              <a:t>Lento</a:t>
            </a:r>
            <a:r>
              <a:rPr lang="en-US" altLang="zh-CN" sz="2400" dirty="0"/>
              <a:t> — slowly </a:t>
            </a:r>
          </a:p>
          <a:p>
            <a:pPr fontAlgn="base"/>
            <a:r>
              <a:rPr lang="en-US" altLang="zh-CN" sz="2400" i="1" dirty="0"/>
              <a:t>Largo</a:t>
            </a:r>
            <a:r>
              <a:rPr lang="en-US" altLang="zh-CN" sz="2400" dirty="0"/>
              <a:t> — broadly </a:t>
            </a:r>
          </a:p>
          <a:p>
            <a:pPr fontAlgn="base"/>
            <a:r>
              <a:rPr lang="en-US" altLang="zh-CN" sz="2400" i="1" dirty="0"/>
              <a:t>Adagio</a:t>
            </a:r>
            <a:r>
              <a:rPr lang="en-US" altLang="zh-CN" sz="2400" dirty="0"/>
              <a:t> — slow and stately (literally, "at ease")</a:t>
            </a:r>
          </a:p>
          <a:p>
            <a:pPr fontAlgn="base"/>
            <a:r>
              <a:rPr lang="en-US" altLang="zh-CN" sz="2400" i="1" dirty="0"/>
              <a:t>Andante</a:t>
            </a:r>
            <a:r>
              <a:rPr lang="en-US" altLang="zh-CN" sz="2400" dirty="0"/>
              <a:t> — at a walking pace </a:t>
            </a:r>
          </a:p>
          <a:p>
            <a:pPr fontAlgn="base"/>
            <a:r>
              <a:rPr lang="en-US" altLang="zh-CN" sz="2400" i="1" dirty="0"/>
              <a:t>Moderato</a:t>
            </a:r>
            <a:r>
              <a:rPr lang="en-US" altLang="zh-CN" sz="2400" dirty="0"/>
              <a:t> — moderately </a:t>
            </a:r>
          </a:p>
          <a:p>
            <a:pPr fontAlgn="base"/>
            <a:r>
              <a:rPr lang="en-US" altLang="zh-CN" sz="2400" i="1" dirty="0"/>
              <a:t>Allegretto</a:t>
            </a:r>
            <a:r>
              <a:rPr lang="en-US" altLang="zh-CN" sz="2400" dirty="0"/>
              <a:t> — moderately fast (but less so than allegro)</a:t>
            </a:r>
          </a:p>
          <a:p>
            <a:pPr fontAlgn="base"/>
            <a:r>
              <a:rPr lang="en-US" altLang="zh-CN" sz="2400" i="1" dirty="0"/>
              <a:t>Allegro</a:t>
            </a:r>
            <a:r>
              <a:rPr lang="en-US" altLang="zh-CN" sz="2400" dirty="0"/>
              <a:t> — fast, quickly and bright </a:t>
            </a:r>
          </a:p>
          <a:p>
            <a:pPr fontAlgn="base"/>
            <a:r>
              <a:rPr lang="en-US" altLang="zh-CN" sz="2400" i="1" dirty="0" err="1"/>
              <a:t>Vivace</a:t>
            </a:r>
            <a:r>
              <a:rPr lang="en-US" altLang="zh-CN" sz="2400" dirty="0"/>
              <a:t> — lively and fast (quicker than allegro)</a:t>
            </a:r>
            <a:endParaRPr kumimoji="1" lang="zh-CN" altLang="en-US" sz="2400" dirty="0"/>
          </a:p>
        </p:txBody>
      </p:sp>
    </p:spTree>
    <p:extLst>
      <p:ext uri="{BB962C8B-B14F-4D97-AF65-F5344CB8AC3E}">
        <p14:creationId xmlns:p14="http://schemas.microsoft.com/office/powerpoint/2010/main" val="15155434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6360" y="701040"/>
            <a:ext cx="9525000" cy="5471160"/>
          </a:xfrm>
          <a:prstGeom prst="rect">
            <a:avLst/>
          </a:prstGeom>
        </p:spPr>
      </p:pic>
      <p:sp>
        <p:nvSpPr>
          <p:cNvPr id="7" name="文本框 6"/>
          <p:cNvSpPr txBox="1"/>
          <p:nvPr/>
        </p:nvSpPr>
        <p:spPr>
          <a:xfrm>
            <a:off x="3848100" y="3144232"/>
            <a:ext cx="4541520" cy="769441"/>
          </a:xfrm>
          <a:prstGeom prst="rect">
            <a:avLst/>
          </a:prstGeom>
          <a:noFill/>
        </p:spPr>
        <p:txBody>
          <a:bodyPr wrap="square" rtlCol="0">
            <a:spAutoFit/>
          </a:bodyPr>
          <a:lstStyle/>
          <a:p>
            <a:pPr algn="ctr"/>
            <a:r>
              <a:rPr kumimoji="1" lang="en-US" altLang="zh-CN" sz="4400" b="1" dirty="0"/>
              <a:t>The End</a:t>
            </a:r>
            <a:endParaRPr kumimoji="1" lang="zh-CN" altLang="en-US" sz="4400" b="1" dirty="0"/>
          </a:p>
        </p:txBody>
      </p:sp>
    </p:spTree>
    <p:extLst>
      <p:ext uri="{BB962C8B-B14F-4D97-AF65-F5344CB8AC3E}">
        <p14:creationId xmlns:p14="http://schemas.microsoft.com/office/powerpoint/2010/main" val="1831581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离子">
  <a:themeElements>
    <a:clrScheme name="离子">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离子">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离子">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6334</TotalTime>
  <Words>2408</Words>
  <Application>Microsoft Office PowerPoint</Application>
  <PresentationFormat>Widescreen</PresentationFormat>
  <Paragraphs>225</Paragraphs>
  <Slides>57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DengXian</vt:lpstr>
      <vt:lpstr>Arial</vt:lpstr>
      <vt:lpstr>Century Gothic</vt:lpstr>
      <vt:lpstr>Wingdings 3</vt:lpstr>
      <vt:lpstr>离子</vt:lpstr>
      <vt:lpstr>PowerPoint Presentation</vt:lpstr>
      <vt:lpstr>To begin…</vt:lpstr>
      <vt:lpstr>Here are the strict definitions:</vt:lpstr>
      <vt:lpstr>Here are the strict definitions:</vt:lpstr>
      <vt:lpstr>Other possible sources of confusion </vt:lpstr>
      <vt:lpstr>So here we go again......  </vt:lpstr>
      <vt:lpstr>Sample facts &amp; musical terms you need to know about symphony  </vt:lpstr>
      <vt:lpstr>Sonata Form (AKA sonata-allegro form or first movement form)</vt:lpstr>
      <vt:lpstr>Sonata Form cont.</vt:lpstr>
      <vt:lpstr>Now For the Real concert experience... ...  </vt:lpstr>
      <vt:lpstr>The layout of a symphony orchestra</vt:lpstr>
      <vt:lpstr>The layout of a symphony orchestra</vt:lpstr>
      <vt:lpstr>The conductor </vt:lpstr>
      <vt:lpstr>A Brief Review </vt:lpstr>
      <vt:lpstr>PowerPoint Presentation</vt:lpstr>
      <vt:lpstr>The concert program</vt:lpstr>
      <vt:lpstr>And Here is one more thing... ...</vt:lpstr>
      <vt:lpstr>The common-practice period of classical music:</vt:lpstr>
      <vt:lpstr>The common-practice period period of classical music:</vt:lpstr>
      <vt:lpstr>The historical development of the symphony  </vt:lpstr>
      <vt:lpstr>The historical development of the symphony  </vt:lpstr>
      <vt:lpstr>The historical development of the symphony cont.  </vt:lpstr>
      <vt:lpstr>The social function of 18th century’s symphony</vt:lpstr>
      <vt:lpstr>An interesting (sad) fact of the time:</vt:lpstr>
      <vt:lpstr>Leading composers of the18th century symphonic music:  </vt:lpstr>
      <vt:lpstr>The Instrumentation of 18th century symphony</vt:lpstr>
      <vt:lpstr>The Instrumentation of 18th century symphony</vt:lpstr>
      <vt:lpstr>Let us learn more about 18th century composers</vt:lpstr>
      <vt:lpstr>PowerPoint Presentation</vt:lpstr>
      <vt:lpstr>A Fun Document : Haydn’s Employment Contract from the Archives of the Esterházy Court</vt:lpstr>
      <vt:lpstr>A Fun Document :Haydn’s Employment Contract from the Archives of the Esterházy Court, cont.</vt:lpstr>
      <vt:lpstr>PowerPoint Presentation</vt:lpstr>
      <vt:lpstr>PowerPoint Presentation</vt:lpstr>
      <vt:lpstr>Let us learn more about 18th century composers</vt:lpstr>
      <vt:lpstr>PowerPoint Presentation</vt:lpstr>
      <vt:lpstr>PowerPoint Presentation</vt:lpstr>
      <vt:lpstr>The historical development of the symphony cont.  </vt:lpstr>
      <vt:lpstr>The social function of 19th century’s symphony</vt:lpstr>
      <vt:lpstr>The Instrumentation of 19th century symphony</vt:lpstr>
      <vt:lpstr>Let us learn more about 19th century composers</vt:lpstr>
      <vt:lpstr>PowerPoint Presentation</vt:lpstr>
      <vt:lpstr>PowerPoint Presentation</vt:lpstr>
      <vt:lpstr>PowerPoint Presentation</vt:lpstr>
      <vt:lpstr>PowerPoint Presentation</vt:lpstr>
      <vt:lpstr>The historical development of the symphony  </vt:lpstr>
      <vt:lpstr>PowerPoint Presentation</vt:lpstr>
      <vt:lpstr>PowerPoint Presentation</vt:lpstr>
      <vt:lpstr>Let us learn more about 20th century composer</vt:lpstr>
      <vt:lpstr>PowerPoint Presentation</vt:lpstr>
      <vt:lpstr>PowerPoint Presentation</vt:lpstr>
      <vt:lpstr>PowerPoint Presentation</vt:lpstr>
      <vt:lpstr>PowerPoint Presentation</vt:lpstr>
      <vt:lpstr>Haydn Symphony No. 7 in C major, “Le midi” (The Noon)</vt:lpstr>
      <vt:lpstr>Haydn Symphony No. 7 in C major, “Le midi” (The Noon)</vt:lpstr>
      <vt:lpstr>And here is another approach you may consider: The comparative study</vt:lpstr>
      <vt:lpstr>Italian musical terms for tempo markings</vt:lpstr>
      <vt:lpstr>PowerPoint Presentation</vt:lpstr>
    </vt:vector>
  </TitlesOfParts>
  <Company>Louisburg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Elements of Music</dc:title>
  <dc:creator>angelaopelladkins@gmail.com</dc:creator>
  <cp:lastModifiedBy>Buchanan, Charles</cp:lastModifiedBy>
  <cp:revision>141</cp:revision>
  <cp:lastPrinted>2019-10-03T18:50:42Z</cp:lastPrinted>
  <dcterms:created xsi:type="dcterms:W3CDTF">2019-09-03T19:31:15Z</dcterms:created>
  <dcterms:modified xsi:type="dcterms:W3CDTF">2019-10-08T14:18:22Z</dcterms:modified>
</cp:coreProperties>
</file>